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sldIdLst>
    <p:sldId id="300" r:id="rId5"/>
    <p:sldId id="301" r:id="rId6"/>
    <p:sldId id="315" r:id="rId7"/>
    <p:sldId id="316" r:id="rId8"/>
    <p:sldId id="327" r:id="rId9"/>
    <p:sldId id="328" r:id="rId10"/>
    <p:sldId id="329" r:id="rId11"/>
    <p:sldId id="326" r:id="rId12"/>
    <p:sldId id="330" r:id="rId13"/>
    <p:sldId id="331" r:id="rId14"/>
    <p:sldId id="317" r:id="rId15"/>
    <p:sldId id="339" r:id="rId16"/>
    <p:sldId id="347" r:id="rId17"/>
    <p:sldId id="348" r:id="rId18"/>
    <p:sldId id="350" r:id="rId19"/>
    <p:sldId id="349" r:id="rId20"/>
    <p:sldId id="345" r:id="rId21"/>
    <p:sldId id="333" r:id="rId22"/>
    <p:sldId id="336" r:id="rId23"/>
    <p:sldId id="337" r:id="rId24"/>
    <p:sldId id="319" r:id="rId25"/>
    <p:sldId id="346" r:id="rId26"/>
    <p:sldId id="341" r:id="rId27"/>
    <p:sldId id="342" r:id="rId28"/>
    <p:sldId id="343" r:id="rId29"/>
    <p:sldId id="344" r:id="rId30"/>
    <p:sldId id="332" r:id="rId31"/>
    <p:sldId id="338" r:id="rId32"/>
    <p:sldId id="318" r:id="rId33"/>
    <p:sldId id="335" r:id="rId34"/>
    <p:sldId id="320" r:id="rId35"/>
    <p:sldId id="321" r:id="rId36"/>
    <p:sldId id="322" r:id="rId37"/>
    <p:sldId id="324" r:id="rId38"/>
    <p:sldId id="325" r:id="rId39"/>
    <p:sldId id="313" r:id="rId40"/>
    <p:sldId id="314" r:id="rId41"/>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64994" autoAdjust="0"/>
  </p:normalViewPr>
  <p:slideViewPr>
    <p:cSldViewPr snapToGrid="0" snapToObjects="1">
      <p:cViewPr varScale="1">
        <p:scale>
          <a:sx n="56" d="100"/>
          <a:sy n="56" d="100"/>
        </p:scale>
        <p:origin x="1032"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857FAE1-6C22-DF41-AC90-9B37A287DD0F}" type="datetimeFigureOut">
              <a:rPr lang="fr-FR" smtClean="0"/>
              <a:t>24/03/2019</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29DC7F83-8255-E342-8ADF-8B7E4D3F7FBE}" type="slidenum">
              <a:rPr lang="fr-FR" smtClean="0"/>
              <a:t>‹#›</a:t>
            </a:fld>
            <a:endParaRPr lang="fr-FR"/>
          </a:p>
        </p:txBody>
      </p:sp>
    </p:spTree>
    <p:extLst>
      <p:ext uri="{BB962C8B-B14F-4D97-AF65-F5344CB8AC3E}">
        <p14:creationId xmlns:p14="http://schemas.microsoft.com/office/powerpoint/2010/main" val="1321542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1</a:t>
            </a:fld>
            <a:endParaRPr lang="fr-FR"/>
          </a:p>
        </p:txBody>
      </p:sp>
    </p:spTree>
    <p:extLst>
      <p:ext uri="{BB962C8B-B14F-4D97-AF65-F5344CB8AC3E}">
        <p14:creationId xmlns:p14="http://schemas.microsoft.com/office/powerpoint/2010/main" val="1950714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MODEL-DRIVEN DESIGN discards the dichotomy of analysis model and design to search out a single model that serves both purposes. Setting aside purely technical issues, each object in the design plays a conceptual role described in the model. This requires us to be more demanding of the chosen model, since it must fulfill two quite different objectives.</a:t>
            </a:r>
          </a:p>
          <a:p>
            <a:endParaRPr lang="en-US" sz="1300" dirty="0"/>
          </a:p>
          <a:p>
            <a:endParaRPr lang="en-US" sz="1300" dirty="0"/>
          </a:p>
          <a:p>
            <a:pPr defTabSz="990752">
              <a:defRPr/>
            </a:pPr>
            <a:r>
              <a:rPr lang="en-US" sz="1200" b="0" i="0" u="none" strike="noStrike" kern="1200" baseline="0" dirty="0">
                <a:solidFill>
                  <a:schemeClr val="tx1"/>
                </a:solidFill>
                <a:latin typeface="+mn-lt"/>
                <a:ea typeface="+mn-ea"/>
                <a:cs typeface="+mn-cs"/>
              </a:rPr>
              <a:t>The two complement each other; a; </a:t>
            </a:r>
            <a:r>
              <a:rPr lang="en-US" sz="1300" dirty="0"/>
              <a:t>Model‐Driven Design approach enables domain knowledge and the shared language to be incorporated into a software model that mirrors the language and mental models of the business experts</a:t>
            </a:r>
            <a:endParaRPr lang="en-GB" sz="1300" dirty="0"/>
          </a:p>
          <a:p>
            <a:endParaRPr lang="fr-FR" b="0" dirty="0"/>
          </a:p>
        </p:txBody>
      </p:sp>
      <p:sp>
        <p:nvSpPr>
          <p:cNvPr id="4" name="Slide Number Placeholder 3"/>
          <p:cNvSpPr>
            <a:spLocks noGrp="1"/>
          </p:cNvSpPr>
          <p:nvPr>
            <p:ph type="sldNum" sz="quarter" idx="5"/>
          </p:nvPr>
        </p:nvSpPr>
        <p:spPr/>
        <p:txBody>
          <a:bodyPr/>
          <a:lstStyle/>
          <a:p>
            <a:fld id="{29DC7F83-8255-E342-8ADF-8B7E4D3F7FBE}" type="slidenum">
              <a:rPr lang="fr-FR" smtClean="0"/>
              <a:t>10</a:t>
            </a:fld>
            <a:endParaRPr lang="fr-FR"/>
          </a:p>
        </p:txBody>
      </p:sp>
    </p:spTree>
    <p:extLst>
      <p:ext uri="{BB962C8B-B14F-4D97-AF65-F5344CB8AC3E}">
        <p14:creationId xmlns:p14="http://schemas.microsoft.com/office/powerpoint/2010/main" val="166625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11</a:t>
            </a:fld>
            <a:endParaRPr lang="fr-FR"/>
          </a:p>
        </p:txBody>
      </p:sp>
    </p:spTree>
    <p:extLst>
      <p:ext uri="{BB962C8B-B14F-4D97-AF65-F5344CB8AC3E}">
        <p14:creationId xmlns:p14="http://schemas.microsoft.com/office/powerpoint/2010/main" val="3119420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Abstracting at a higher level prevents changes in domain logic from affecting the presentation layer and vice versa because the clients of the application communicate through application services acting as use cases rather than directly with domain </a:t>
            </a:r>
            <a:r>
              <a:rPr lang="en-GB" sz="1300" noProof="0" dirty="0"/>
              <a:t>objects</a:t>
            </a:r>
            <a:r>
              <a:rPr lang="fr-FR" sz="1300" dirty="0"/>
              <a:t>.</a:t>
            </a:r>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12</a:t>
            </a:fld>
            <a:endParaRPr lang="fr-FR"/>
          </a:p>
        </p:txBody>
      </p:sp>
    </p:spTree>
    <p:extLst>
      <p:ext uri="{BB962C8B-B14F-4D97-AF65-F5344CB8AC3E}">
        <p14:creationId xmlns:p14="http://schemas.microsoft.com/office/powerpoint/2010/main" val="3540167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PresL</a:t>
            </a:r>
            <a:r>
              <a:rPr lang="en-GB" b="0" dirty="0"/>
              <a:t> </a:t>
            </a:r>
            <a:r>
              <a:rPr lang="en-US" b="0" dirty="0"/>
              <a:t>The external actor might sometimes be another computer system rather than a human user.</a:t>
            </a:r>
          </a:p>
          <a:p>
            <a:endParaRPr lang="en-US" b="0" dirty="0"/>
          </a:p>
          <a:p>
            <a:r>
              <a:rPr lang="en-US" b="1" dirty="0"/>
              <a:t>App Layer</a:t>
            </a:r>
            <a:r>
              <a:rPr lang="en-US" b="0" dirty="0"/>
              <a:t>, The tasks this layer is responsible for are meaningful to the business or necessary for interaction with the application layers of other systems. This layer is kept thin. It does not contain business rules or knowledge, but only coordinates tasks and delegates work to collaborations of domain objects in the next layer down. It does not have state reflecting the business situation, but it can have state that reflects the progress of a task for the user or the program.</a:t>
            </a:r>
          </a:p>
          <a:p>
            <a:endParaRPr lang="en-US" b="0" dirty="0"/>
          </a:p>
          <a:p>
            <a:r>
              <a:rPr lang="en-US" b="1" dirty="0"/>
              <a:t>Domain Layer</a:t>
            </a:r>
            <a:r>
              <a:rPr lang="en-US" b="0" dirty="0"/>
              <a:t>, State that reflects the business situation is controlled and used here, even though the technical details of storing it are delegated to the infrastructure.</a:t>
            </a:r>
          </a:p>
          <a:p>
            <a:endParaRPr lang="en-US" b="0" dirty="0"/>
          </a:p>
          <a:p>
            <a:r>
              <a:rPr lang="en-US" b="0" dirty="0" err="1"/>
              <a:t>Infr</a:t>
            </a:r>
            <a:r>
              <a:rPr lang="en-US" b="0" dirty="0"/>
              <a:t> Layer.</a:t>
            </a:r>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13</a:t>
            </a:fld>
            <a:endParaRPr lang="fr-FR"/>
          </a:p>
        </p:txBody>
      </p:sp>
    </p:spTree>
    <p:extLst>
      <p:ext uri="{BB962C8B-B14F-4D97-AF65-F5344CB8AC3E}">
        <p14:creationId xmlns:p14="http://schemas.microsoft.com/office/powerpoint/2010/main" val="42352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14</a:t>
            </a:fld>
            <a:endParaRPr lang="fr-FR"/>
          </a:p>
        </p:txBody>
      </p:sp>
    </p:spTree>
    <p:extLst>
      <p:ext uri="{BB962C8B-B14F-4D97-AF65-F5344CB8AC3E}">
        <p14:creationId xmlns:p14="http://schemas.microsoft.com/office/powerpoint/2010/main" val="2754604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To enforce a separation of concerns, the domain layer and application layers at the center of the architecture should not depend on any other layers. All dependencies face inward, in that the  domain layer, at the heart of the application, is dependent on nothing else, enabling it to focus distraction-free on domain concerns. </a:t>
            </a:r>
          </a:p>
          <a:p>
            <a:r>
              <a:rPr lang="en-US" sz="1300" dirty="0"/>
              <a:t>The application layer is dependent only on the domain layer; it orchestrates the handling of the use cases by delegating to the domain layer.</a:t>
            </a:r>
          </a:p>
          <a:p>
            <a:r>
              <a:rPr lang="en-US" sz="1300" dirty="0"/>
              <a:t>Of course, the state of domain objects needs to be saved to some kind of persistence store. To  achieve this without coupling the domain layer to technical code, </a:t>
            </a:r>
            <a:r>
              <a:rPr lang="en-US" sz="1300" u="sng" dirty="0"/>
              <a:t>the application layer defines an interface that enables domain objects to be hydrated and persisted</a:t>
            </a:r>
            <a:r>
              <a:rPr lang="en-US" sz="1300" dirty="0"/>
              <a:t>. This interface is written from the perspective of the application layer and in a language and style it understands free from specific frameworks or technical jargon. </a:t>
            </a:r>
          </a:p>
          <a:p>
            <a:r>
              <a:rPr lang="en-US" sz="1300" u="sng" dirty="0"/>
              <a:t>The infrastructural layers then implement and adapt to these interfaces</a:t>
            </a:r>
            <a:r>
              <a:rPr lang="en-US" sz="1300" dirty="0"/>
              <a:t>, thus giving the dependency that the lower layers need without coupling. Transaction management along with cross-cutting concerns such as security and logging are provided in the </a:t>
            </a:r>
            <a:r>
              <a:rPr lang="en-GB" sz="1300" dirty="0"/>
              <a:t>same</a:t>
            </a:r>
            <a:r>
              <a:rPr lang="fr-FR" sz="1300" dirty="0"/>
              <a:t> </a:t>
            </a:r>
            <a:r>
              <a:rPr lang="en-GB" sz="1300" dirty="0"/>
              <a:t>manner</a:t>
            </a:r>
            <a:r>
              <a:rPr lang="fr-FR" sz="1300" dirty="0"/>
              <a:t>.</a:t>
            </a:r>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15</a:t>
            </a:fld>
            <a:endParaRPr lang="fr-FR"/>
          </a:p>
        </p:txBody>
      </p:sp>
    </p:spTree>
    <p:extLst>
      <p:ext uri="{BB962C8B-B14F-4D97-AF65-F5344CB8AC3E}">
        <p14:creationId xmlns:p14="http://schemas.microsoft.com/office/powerpoint/2010/main" val="1966035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16</a:t>
            </a:fld>
            <a:endParaRPr lang="fr-FR"/>
          </a:p>
        </p:txBody>
      </p:sp>
    </p:spTree>
    <p:extLst>
      <p:ext uri="{BB962C8B-B14F-4D97-AF65-F5344CB8AC3E}">
        <p14:creationId xmlns:p14="http://schemas.microsoft.com/office/powerpoint/2010/main" val="3883409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17</a:t>
            </a:fld>
            <a:endParaRPr lang="fr-FR"/>
          </a:p>
        </p:txBody>
      </p:sp>
    </p:spTree>
    <p:extLst>
      <p:ext uri="{BB962C8B-B14F-4D97-AF65-F5344CB8AC3E}">
        <p14:creationId xmlns:p14="http://schemas.microsoft.com/office/powerpoint/2010/main" val="3604311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0" dirty="0"/>
          </a:p>
        </p:txBody>
      </p:sp>
      <p:sp>
        <p:nvSpPr>
          <p:cNvPr id="4" name="Slide Number Placeholder 3"/>
          <p:cNvSpPr>
            <a:spLocks noGrp="1"/>
          </p:cNvSpPr>
          <p:nvPr>
            <p:ph type="sldNum" sz="quarter" idx="5"/>
          </p:nvPr>
        </p:nvSpPr>
        <p:spPr/>
        <p:txBody>
          <a:bodyPr/>
          <a:lstStyle/>
          <a:p>
            <a:fld id="{29DC7F83-8255-E342-8ADF-8B7E4D3F7FBE}" type="slidenum">
              <a:rPr lang="fr-FR" smtClean="0"/>
              <a:t>18</a:t>
            </a:fld>
            <a:endParaRPr lang="fr-FR"/>
          </a:p>
        </p:txBody>
      </p:sp>
    </p:spTree>
    <p:extLst>
      <p:ext uri="{BB962C8B-B14F-4D97-AF65-F5344CB8AC3E}">
        <p14:creationId xmlns:p14="http://schemas.microsoft.com/office/powerpoint/2010/main" val="798971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CORE DOMAIN is where the most value should be added in your system. </a:t>
            </a:r>
            <a:r>
              <a:rPr lang="en-US" b="0" dirty="0"/>
              <a:t>Boil the model down. Find the CORE DOMAIN and provide a means of easily distinguishing it from the mass of supporting model and code. Bring the most valuable and specialized concepts into sharp relief. </a:t>
            </a:r>
            <a:r>
              <a:rPr lang="en-US" b="1" dirty="0"/>
              <a:t>Make the CORE small.</a:t>
            </a:r>
          </a:p>
          <a:p>
            <a:endParaRPr lang="en-US" b="0" dirty="0"/>
          </a:p>
          <a:p>
            <a:r>
              <a:rPr lang="en-US" b="0" dirty="0"/>
              <a:t>An example of a </a:t>
            </a:r>
            <a:r>
              <a:rPr lang="en-US" b="1" dirty="0"/>
              <a:t>generic domain </a:t>
            </a:r>
            <a:r>
              <a:rPr lang="en-US" b="0" dirty="0"/>
              <a:t>is an e‐mail sending service, an accounts package, or a report suite. Because these subdomains aren’t core and won’t give you a competitive edge, it doesn’t make sense to spend a lot of effort or investment in building them. Instead, look to buy in software for generic domains. Alternatively, use junior developers to build these systems, freeing up more experienced resources to work on what’s core to your business.</a:t>
            </a:r>
          </a:p>
          <a:p>
            <a:endParaRPr lang="en-US" b="0" dirty="0"/>
          </a:p>
          <a:p>
            <a:r>
              <a:rPr lang="en-US" b="0" dirty="0"/>
              <a:t>Supporting Domain, For example, Amazon’s supporting domains would be the functionality that enables a customer to browse a catalog for products. Amazon’s product‐browsing functionality doesn’t define it as a company, and neither is it that different from any other e‐commerce site, but it does support the tracking of user journeys to feed a recommendations engine.</a:t>
            </a:r>
          </a:p>
          <a:p>
            <a:endParaRPr lang="en-US" b="0" dirty="0"/>
          </a:p>
          <a:p>
            <a:r>
              <a:rPr lang="en-US" b="0" dirty="0"/>
              <a:t>Write a short description (about one page) of the CORE DOMAIN and the value it will bring, the "value proposition." Ignore those aspects that do not distinguish this domain model from others. Show how the domain model serves and balances diverse interests. Keep it narrow. Write this statement early and revise it as you gain new insight.</a:t>
            </a:r>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19</a:t>
            </a:fld>
            <a:endParaRPr lang="fr-FR"/>
          </a:p>
        </p:txBody>
      </p:sp>
    </p:spTree>
    <p:extLst>
      <p:ext uri="{BB962C8B-B14F-4D97-AF65-F5344CB8AC3E}">
        <p14:creationId xmlns:p14="http://schemas.microsoft.com/office/powerpoint/2010/main" val="1672094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2</a:t>
            </a:fld>
            <a:endParaRPr lang="fr-FR"/>
          </a:p>
        </p:txBody>
      </p:sp>
    </p:spTree>
    <p:extLst>
      <p:ext uri="{BB962C8B-B14F-4D97-AF65-F5344CB8AC3E}">
        <p14:creationId xmlns:p14="http://schemas.microsoft.com/office/powerpoint/2010/main" val="280284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20</a:t>
            </a:fld>
            <a:endParaRPr lang="fr-FR"/>
          </a:p>
        </p:txBody>
      </p:sp>
    </p:spTree>
    <p:extLst>
      <p:ext uri="{BB962C8B-B14F-4D97-AF65-F5344CB8AC3E}">
        <p14:creationId xmlns:p14="http://schemas.microsoft.com/office/powerpoint/2010/main" val="1432243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29DC7F83-8255-E342-8ADF-8B7E4D3F7FBE}" type="slidenum">
              <a:rPr lang="fr-FR" smtClean="0"/>
              <a:t>21</a:t>
            </a:fld>
            <a:endParaRPr lang="fr-FR"/>
          </a:p>
        </p:txBody>
      </p:sp>
    </p:spTree>
    <p:extLst>
      <p:ext uri="{BB962C8B-B14F-4D97-AF65-F5344CB8AC3E}">
        <p14:creationId xmlns:p14="http://schemas.microsoft.com/office/powerpoint/2010/main" val="1688181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22</a:t>
            </a:fld>
            <a:endParaRPr lang="fr-FR"/>
          </a:p>
        </p:txBody>
      </p:sp>
    </p:spTree>
    <p:extLst>
      <p:ext uri="{BB962C8B-B14F-4D97-AF65-F5344CB8AC3E}">
        <p14:creationId xmlns:p14="http://schemas.microsoft.com/office/powerpoint/2010/main" val="382603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23</a:t>
            </a:fld>
            <a:endParaRPr lang="fr-FR"/>
          </a:p>
        </p:txBody>
      </p:sp>
    </p:spTree>
    <p:extLst>
      <p:ext uri="{BB962C8B-B14F-4D97-AF65-F5344CB8AC3E}">
        <p14:creationId xmlns:p14="http://schemas.microsoft.com/office/powerpoint/2010/main" val="1329014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If two teams are working closely in the same application, on two separate bounded contexts that have a lot of crossover in terms of domain concepts and logic, the overhead of keeping the teams isolated and using translation maps to translate from one context to another can be too much. In this instance, it may be better to collaborate and to share part of the model to ease integration. This shared model is known as a shared kernel. The pattern is of particular use if you have two bounded contexts in the same subdomain that share a subset of domain logic.</a:t>
            </a:r>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24</a:t>
            </a:fld>
            <a:endParaRPr lang="fr-FR"/>
          </a:p>
        </p:txBody>
      </p:sp>
    </p:spTree>
    <p:extLst>
      <p:ext uri="{BB962C8B-B14F-4D97-AF65-F5344CB8AC3E}">
        <p14:creationId xmlns:p14="http://schemas.microsoft.com/office/powerpoint/2010/main" val="3844620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25</a:t>
            </a:fld>
            <a:endParaRPr lang="fr-FR"/>
          </a:p>
        </p:txBody>
      </p:sp>
    </p:spTree>
    <p:extLst>
      <p:ext uri="{BB962C8B-B14F-4D97-AF65-F5344CB8AC3E}">
        <p14:creationId xmlns:p14="http://schemas.microsoft.com/office/powerpoint/2010/main" val="2693934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29DC7F83-8255-E342-8ADF-8B7E4D3F7FBE}" type="slidenum">
              <a:rPr lang="fr-FR" smtClean="0"/>
              <a:t>26</a:t>
            </a:fld>
            <a:endParaRPr lang="fr-FR"/>
          </a:p>
        </p:txBody>
      </p:sp>
    </p:spTree>
    <p:extLst>
      <p:ext uri="{BB962C8B-B14F-4D97-AF65-F5344CB8AC3E}">
        <p14:creationId xmlns:p14="http://schemas.microsoft.com/office/powerpoint/2010/main" val="2288971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27</a:t>
            </a:fld>
            <a:endParaRPr lang="fr-FR"/>
          </a:p>
        </p:txBody>
      </p:sp>
    </p:spTree>
    <p:extLst>
      <p:ext uri="{BB962C8B-B14F-4D97-AF65-F5344CB8AC3E}">
        <p14:creationId xmlns:p14="http://schemas.microsoft.com/office/powerpoint/2010/main" val="281250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28</a:t>
            </a:fld>
            <a:endParaRPr lang="fr-FR"/>
          </a:p>
        </p:txBody>
      </p:sp>
    </p:spTree>
    <p:extLst>
      <p:ext uri="{BB962C8B-B14F-4D97-AF65-F5344CB8AC3E}">
        <p14:creationId xmlns:p14="http://schemas.microsoft.com/office/powerpoint/2010/main" val="3522164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29</a:t>
            </a:fld>
            <a:endParaRPr lang="fr-FR"/>
          </a:p>
        </p:txBody>
      </p:sp>
    </p:spTree>
    <p:extLst>
      <p:ext uri="{BB962C8B-B14F-4D97-AF65-F5344CB8AC3E}">
        <p14:creationId xmlns:p14="http://schemas.microsoft.com/office/powerpoint/2010/main" val="122098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3</a:t>
            </a:fld>
            <a:endParaRPr lang="fr-FR"/>
          </a:p>
        </p:txBody>
      </p:sp>
    </p:spTree>
    <p:extLst>
      <p:ext uri="{BB962C8B-B14F-4D97-AF65-F5344CB8AC3E}">
        <p14:creationId xmlns:p14="http://schemas.microsoft.com/office/powerpoint/2010/main" val="337917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30</a:t>
            </a:fld>
            <a:endParaRPr lang="fr-FR"/>
          </a:p>
        </p:txBody>
      </p:sp>
    </p:spTree>
    <p:extLst>
      <p:ext uri="{BB962C8B-B14F-4D97-AF65-F5344CB8AC3E}">
        <p14:creationId xmlns:p14="http://schemas.microsoft.com/office/powerpoint/2010/main" val="1479360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Entities - </a:t>
            </a:r>
            <a:r>
              <a:rPr lang="en-US" dirty="0"/>
              <a:t>are not fundamentally defined by their attributes, but rather by a thread of continuity and identity.</a:t>
            </a:r>
          </a:p>
          <a:p>
            <a:r>
              <a:rPr lang="en-US" dirty="0"/>
              <a:t>Value Objects – VALUE OBJECTS are instantiated to represent elements of the design that we care about only for what they are, not who or which they are. Make it express the meaning of the attributes it conveys and give it</a:t>
            </a:r>
          </a:p>
          <a:p>
            <a:r>
              <a:rPr lang="en-US" dirty="0"/>
              <a:t>related functionality. </a:t>
            </a:r>
            <a:r>
              <a:rPr lang="en-US" dirty="0">
                <a:effectLst>
                  <a:outerShdw blurRad="38100" dist="38100" dir="2700000" algn="tl">
                    <a:srgbClr val="000000">
                      <a:alpha val="43137"/>
                    </a:srgbClr>
                  </a:outerShdw>
                </a:effectLst>
              </a:rPr>
              <a:t>Treat the VALUE OBJECT as immutable</a:t>
            </a:r>
            <a:r>
              <a:rPr lang="en-US" dirty="0"/>
              <a:t>. Don't give it any identity and avoid the design complexities necessary to maintain ENTITIES. Examples : Colors</a:t>
            </a:r>
            <a:endParaRPr lang="fr-FR" dirty="0"/>
          </a:p>
        </p:txBody>
      </p:sp>
      <p:sp>
        <p:nvSpPr>
          <p:cNvPr id="4" name="Slide Number Placeholder 3"/>
          <p:cNvSpPr>
            <a:spLocks noGrp="1"/>
          </p:cNvSpPr>
          <p:nvPr>
            <p:ph type="sldNum" sz="quarter" idx="5"/>
          </p:nvPr>
        </p:nvSpPr>
        <p:spPr/>
        <p:txBody>
          <a:bodyPr/>
          <a:lstStyle/>
          <a:p>
            <a:fld id="{29DC7F83-8255-E342-8ADF-8B7E4D3F7FBE}" type="slidenum">
              <a:rPr lang="fr-FR" smtClean="0"/>
              <a:t>31</a:t>
            </a:fld>
            <a:endParaRPr lang="fr-FR"/>
          </a:p>
        </p:txBody>
      </p:sp>
    </p:spTree>
    <p:extLst>
      <p:ext uri="{BB962C8B-B14F-4D97-AF65-F5344CB8AC3E}">
        <p14:creationId xmlns:p14="http://schemas.microsoft.com/office/powerpoint/2010/main" val="3706266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0070C0"/>
                </a:solidFill>
              </a:rPr>
              <a:t>Domain services </a:t>
            </a:r>
            <a:r>
              <a:rPr lang="en-GB" dirty="0"/>
              <a:t>-  </a:t>
            </a:r>
            <a:r>
              <a:rPr lang="en-US" dirty="0"/>
              <a:t>Domain services have no identity or state; their responsibility is to orchestrate business logic using entities and value objects. When a significant process or transformation in the domain is not a natural responsibility of an ENTITY or VALUE OBJECT, add an operation to the model as a standalone interface declared as a SERVICE. Define the interface in terms of the language of the model and make sure the operation name is part of the UBIQUITOUS LANGUAGE. </a:t>
            </a:r>
            <a:r>
              <a:rPr lang="en-US" u="sng" dirty="0"/>
              <a:t>Make the SERVICE stateless</a:t>
            </a:r>
            <a:r>
              <a:rPr lang="en-US" dirty="0"/>
              <a:t>.</a:t>
            </a:r>
          </a:p>
          <a:p>
            <a:r>
              <a:rPr lang="en-US" sz="1300" dirty="0"/>
              <a:t>A </a:t>
            </a:r>
            <a:r>
              <a:rPr lang="en-US" sz="1300" b="1" dirty="0"/>
              <a:t>Service </a:t>
            </a:r>
            <a:r>
              <a:rPr lang="en-US" sz="1300" dirty="0"/>
              <a:t>in the domain is a stateless operation that fulfills a domain-specific task. Often the best indication that you should create a Service in the domain</a:t>
            </a:r>
          </a:p>
          <a:p>
            <a:r>
              <a:rPr lang="en-US" sz="1300" dirty="0"/>
              <a:t>model is when the operation you need to perform feels out of place as a method on an </a:t>
            </a:r>
            <a:r>
              <a:rPr lang="en-US" sz="1300" b="1" dirty="0"/>
              <a:t>Aggregate (10) </a:t>
            </a:r>
            <a:r>
              <a:rPr lang="en-US" sz="1300" dirty="0"/>
              <a:t>or a </a:t>
            </a:r>
            <a:r>
              <a:rPr lang="en-US" sz="1300" b="1" dirty="0"/>
              <a:t>Value Object (6)</a:t>
            </a:r>
            <a:r>
              <a:rPr lang="en-US" sz="1300" dirty="0"/>
              <a:t>. To alleviate that uncomfortable</a:t>
            </a:r>
          </a:p>
          <a:p>
            <a:r>
              <a:rPr lang="en-US" sz="1300" dirty="0"/>
              <a:t>feeling, our natural tendency might be to create a static method on the class of an Aggregate Root. However, when using DDD, that tactic is a code smell that</a:t>
            </a:r>
          </a:p>
          <a:p>
            <a:r>
              <a:rPr lang="en-US" sz="1300" dirty="0"/>
              <a:t>likely indicates you need a Service instead.</a:t>
            </a:r>
          </a:p>
          <a:p>
            <a:endParaRPr lang="en-US" sz="1300" dirty="0"/>
          </a:p>
          <a:p>
            <a:r>
              <a:rPr lang="en-US" sz="1300" b="1" dirty="0"/>
              <a:t>Modules </a:t>
            </a:r>
            <a:r>
              <a:rPr lang="en-US" sz="1300" dirty="0"/>
              <a:t> in model serve as named containers for domain object classes that are highly cohesive with one another. The goal should be low coupling between the classes that are in different Modules. </a:t>
            </a:r>
            <a:r>
              <a:rPr lang="en-US" b="0" dirty="0"/>
              <a:t>Choose MODULES that tell the story of the system and contain a cohesive set of concepts. This often yields low coupling between MODULES, but if it doesn't, look for a way to change the model to disentangle the concepts, or search for an overlooked concept that might be the basis of a MODULE that would bring the elements together in a meaningful way. Seek low coupling in the sense of concepts that can be understood and reasoned about independently of each other. Refine the model until it partitions according to </a:t>
            </a:r>
            <a:r>
              <a:rPr lang="en-US" b="0" dirty="0" err="1"/>
              <a:t>highlevel</a:t>
            </a:r>
            <a:r>
              <a:rPr lang="en-US" b="0" dirty="0"/>
              <a:t> domain concepts and the corresponding code is decoupled as well.</a:t>
            </a:r>
          </a:p>
          <a:p>
            <a:r>
              <a:rPr lang="en-US" b="1" dirty="0">
                <a:solidFill>
                  <a:schemeClr val="accent2">
                    <a:lumMod val="75000"/>
                  </a:schemeClr>
                </a:solidFill>
              </a:rPr>
              <a:t>Give the MODULES names that become part of the UBIQUITOUS LANGUAGE. MODULES and their names should reflect insight into the domain.</a:t>
            </a:r>
            <a:endParaRPr lang="fr-FR" b="1" dirty="0">
              <a:solidFill>
                <a:schemeClr val="accent2">
                  <a:lumMod val="75000"/>
                </a:schemeClr>
              </a:solidFill>
            </a:endParaRPr>
          </a:p>
        </p:txBody>
      </p:sp>
      <p:sp>
        <p:nvSpPr>
          <p:cNvPr id="4" name="Slide Number Placeholder 3"/>
          <p:cNvSpPr>
            <a:spLocks noGrp="1"/>
          </p:cNvSpPr>
          <p:nvPr>
            <p:ph type="sldNum" sz="quarter" idx="5"/>
          </p:nvPr>
        </p:nvSpPr>
        <p:spPr/>
        <p:txBody>
          <a:bodyPr/>
          <a:lstStyle/>
          <a:p>
            <a:fld id="{29DC7F83-8255-E342-8ADF-8B7E4D3F7FBE}" type="slidenum">
              <a:rPr lang="fr-FR" smtClean="0"/>
              <a:t>32</a:t>
            </a:fld>
            <a:endParaRPr lang="fr-FR"/>
          </a:p>
        </p:txBody>
      </p:sp>
    </p:spTree>
    <p:extLst>
      <p:ext uri="{BB962C8B-B14F-4D97-AF65-F5344CB8AC3E}">
        <p14:creationId xmlns:p14="http://schemas.microsoft.com/office/powerpoint/2010/main" val="1446144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accent2">
                    <a:lumMod val="75000"/>
                  </a:schemeClr>
                </a:solidFill>
              </a:rPr>
              <a:t>It is difficult to guarantee the consistency of changes to objects in a model with complex associations. Invariants need to be maintained that apply to closely related groups of objects, not just discrete objects. Yet cautious locking schemes cause multiple users to interfere pointlessly with each other and make a system unusable.</a:t>
            </a:r>
          </a:p>
          <a:p>
            <a:endParaRPr lang="en-US" b="0" dirty="0">
              <a:solidFill>
                <a:schemeClr val="accent2">
                  <a:lumMod val="75000"/>
                </a:schemeClr>
              </a:solidFill>
            </a:endParaRPr>
          </a:p>
          <a:p>
            <a:r>
              <a:rPr lang="en-US" b="0" dirty="0">
                <a:solidFill>
                  <a:schemeClr val="accent2">
                    <a:lumMod val="75000"/>
                  </a:schemeClr>
                </a:solidFill>
              </a:rPr>
              <a:t>Aggregates, entities, and value objects can become complex when you’re creating a domain model for large and rich domains. If intimate knowledge is required to ensure valid instances of a dependent object are created, it can cloud the expressiveness of the domain. The knowledge of other objects’ invariants breaks the Single Responsibility Principle (SRP). It is recommended that you separate use from construction and explicitly encapsulate creation logic within a factory object if it is complex or if it can be expressed better. Object creation is not a domain concern, but it does live within the domain layer of an application. </a:t>
            </a:r>
            <a:r>
              <a:rPr lang="en-US" b="1" dirty="0">
                <a:solidFill>
                  <a:schemeClr val="accent2">
                    <a:lumMod val="75000"/>
                  </a:schemeClr>
                </a:solidFill>
              </a:rPr>
              <a:t>You will rarely talk about factories to domain experts, but they do play an important role</a:t>
            </a:r>
            <a:r>
              <a:rPr lang="en-US" b="0" dirty="0">
                <a:solidFill>
                  <a:schemeClr val="accent2">
                    <a:lumMod val="75000"/>
                  </a:schemeClr>
                </a:solidFill>
              </a:rPr>
              <a:t>.</a:t>
            </a:r>
          </a:p>
          <a:p>
            <a:endParaRPr lang="en-US" b="0" dirty="0">
              <a:solidFill>
                <a:schemeClr val="accent2">
                  <a:lumMod val="75000"/>
                </a:schemeClr>
              </a:solidFill>
            </a:endParaRPr>
          </a:p>
          <a:p>
            <a:r>
              <a:rPr lang="en-US" sz="1300" dirty="0"/>
              <a:t>Of all the patterns used in DDD, </a:t>
            </a:r>
            <a:r>
              <a:rPr lang="en-US" sz="1300" b="1" dirty="0"/>
              <a:t>Factory </a:t>
            </a:r>
            <a:r>
              <a:rPr lang="en-US" sz="1300" dirty="0"/>
              <a:t>is probably one of the better known. Highly publicized in </a:t>
            </a:r>
            <a:r>
              <a:rPr lang="en-US" sz="1300" i="1" dirty="0"/>
              <a:t>Design Patterns </a:t>
            </a:r>
            <a:r>
              <a:rPr lang="en-US" sz="1300" dirty="0"/>
              <a:t>[Gamma et al.] are </a:t>
            </a:r>
            <a:r>
              <a:rPr lang="en-US" sz="1300" b="1" dirty="0"/>
              <a:t>Abstract Factory</a:t>
            </a:r>
            <a:r>
              <a:rPr lang="en-US" sz="1300" dirty="0"/>
              <a:t>, </a:t>
            </a:r>
            <a:r>
              <a:rPr lang="fr-FR" sz="1300" b="1" dirty="0" err="1"/>
              <a:t>Factory</a:t>
            </a:r>
            <a:r>
              <a:rPr lang="fr-FR" sz="1300" b="1" dirty="0"/>
              <a:t> Method</a:t>
            </a:r>
            <a:r>
              <a:rPr lang="fr-FR" sz="1300" dirty="0"/>
              <a:t>, and </a:t>
            </a:r>
            <a:r>
              <a:rPr lang="fr-FR" sz="1300" b="1" dirty="0"/>
              <a:t>Builder</a:t>
            </a:r>
            <a:r>
              <a:rPr lang="fr-FR" sz="1300" dirty="0"/>
              <a:t>.</a:t>
            </a:r>
          </a:p>
          <a:p>
            <a:endParaRPr lang="fr-FR" sz="1300" dirty="0"/>
          </a:p>
          <a:p>
            <a:r>
              <a:rPr lang="en-US" sz="1300" dirty="0"/>
              <a:t>Consider the primary motivations for using Factories: Shift the responsibility for creating instances of complex objects and AGGREGATES to a separate object, which may itself have no responsibility in the domain model but is still part of the domain design. Provide an interface that encapsulates all complex assembly and does not require the client to reference the concrete classes of the objects being instantiated. Create entire AGGREGATES as a piece, enforcing their </a:t>
            </a:r>
            <a:r>
              <a:rPr lang="fr-FR" sz="1300" dirty="0"/>
              <a:t>invariants. [Evans, p. 138]</a:t>
            </a:r>
            <a:endParaRPr lang="fr-FR" b="0" dirty="0">
              <a:solidFill>
                <a:schemeClr val="accent2">
                  <a:lumMod val="75000"/>
                </a:schemeClr>
              </a:solidFill>
            </a:endParaRPr>
          </a:p>
        </p:txBody>
      </p:sp>
      <p:sp>
        <p:nvSpPr>
          <p:cNvPr id="4" name="Slide Number Placeholder 3"/>
          <p:cNvSpPr>
            <a:spLocks noGrp="1"/>
          </p:cNvSpPr>
          <p:nvPr>
            <p:ph type="sldNum" sz="quarter" idx="5"/>
          </p:nvPr>
        </p:nvSpPr>
        <p:spPr/>
        <p:txBody>
          <a:bodyPr/>
          <a:lstStyle/>
          <a:p>
            <a:fld id="{29DC7F83-8255-E342-8ADF-8B7E4D3F7FBE}" type="slidenum">
              <a:rPr lang="fr-FR" smtClean="0"/>
              <a:t>33</a:t>
            </a:fld>
            <a:endParaRPr lang="fr-FR"/>
          </a:p>
        </p:txBody>
      </p:sp>
    </p:spTree>
    <p:extLst>
      <p:ext uri="{BB962C8B-B14F-4D97-AF65-F5344CB8AC3E}">
        <p14:creationId xmlns:p14="http://schemas.microsoft.com/office/powerpoint/2010/main" val="1870380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Repositories differ from traditional data access strategies in three ways</a:t>
            </a:r>
            <a:r>
              <a:rPr lang="en-US" sz="1300" dirty="0"/>
              <a:t>:</a:t>
            </a:r>
          </a:p>
          <a:p>
            <a:r>
              <a:rPr lang="en-US" sz="1300" dirty="0"/>
              <a:t>- They restrict access to domain objects by only allowing the retrieval and persistence of aggregate roots, ensuring all changes and invariants are handled by aggregates.</a:t>
            </a:r>
          </a:p>
          <a:p>
            <a:r>
              <a:rPr lang="en-US" sz="1300" dirty="0"/>
              <a:t>- They keep up the persistence-ignorant façade by hiding the underlying technology used to </a:t>
            </a:r>
            <a:r>
              <a:rPr lang="en-GB" sz="1300" dirty="0"/>
              <a:t>persist</a:t>
            </a:r>
            <a:r>
              <a:rPr lang="fr-FR" sz="1300" dirty="0"/>
              <a:t> </a:t>
            </a:r>
            <a:r>
              <a:rPr lang="en-GB" sz="1300" dirty="0"/>
              <a:t>and retrieve aggregates.</a:t>
            </a:r>
          </a:p>
          <a:p>
            <a:pPr marL="185766" indent="-185766">
              <a:buFontTx/>
              <a:buChar char="-"/>
            </a:pPr>
            <a:r>
              <a:rPr lang="en-US" sz="1300" dirty="0"/>
              <a:t>Most importantly, they define a boundary between the domain model and the data model.</a:t>
            </a:r>
          </a:p>
          <a:p>
            <a:r>
              <a:rPr lang="en-US" b="1" dirty="0">
                <a:solidFill>
                  <a:schemeClr val="accent2">
                    <a:lumMod val="75000"/>
                  </a:schemeClr>
                </a:solidFill>
              </a:rPr>
              <a:t>REPOSITORIES have many advantages, including the following:</a:t>
            </a:r>
          </a:p>
          <a:p>
            <a:pPr marL="185766" indent="-185766">
              <a:buFontTx/>
              <a:buChar char="-"/>
            </a:pPr>
            <a:r>
              <a:rPr lang="en-US" b="0" dirty="0">
                <a:solidFill>
                  <a:schemeClr val="accent2">
                    <a:lumMod val="75000"/>
                  </a:schemeClr>
                </a:solidFill>
              </a:rPr>
              <a:t>They present clients with a simple model for obtaining persistent objects and managing their life cycle.</a:t>
            </a:r>
          </a:p>
          <a:p>
            <a:pPr marL="185766" indent="-185766">
              <a:buFontTx/>
              <a:buChar char="-"/>
            </a:pPr>
            <a:r>
              <a:rPr lang="en-US" b="0" dirty="0">
                <a:solidFill>
                  <a:schemeClr val="accent2">
                    <a:lumMod val="75000"/>
                  </a:schemeClr>
                </a:solidFill>
              </a:rPr>
              <a:t>They decouple application and domain design from persistence technology, multiple database strategies, or even multiple data sources.</a:t>
            </a:r>
          </a:p>
          <a:p>
            <a:pPr marL="185766" indent="-185766">
              <a:buFontTx/>
              <a:buChar char="-"/>
            </a:pPr>
            <a:r>
              <a:rPr lang="en-US" b="0" dirty="0">
                <a:solidFill>
                  <a:schemeClr val="accent2">
                    <a:lumMod val="75000"/>
                  </a:schemeClr>
                </a:solidFill>
              </a:rPr>
              <a:t>They communicate design decisions about object access.</a:t>
            </a:r>
          </a:p>
          <a:p>
            <a:pPr marL="185766" indent="-185766">
              <a:buFontTx/>
              <a:buChar char="-"/>
            </a:pPr>
            <a:r>
              <a:rPr lang="en-US" b="0" dirty="0">
                <a:solidFill>
                  <a:schemeClr val="accent2">
                    <a:lumMod val="75000"/>
                  </a:schemeClr>
                </a:solidFill>
              </a:rPr>
              <a:t>They allow easy substitution of a dummy implementation, for use in testing (typically </a:t>
            </a:r>
            <a:r>
              <a:rPr lang="en-US" b="0" dirty="0" err="1">
                <a:solidFill>
                  <a:schemeClr val="accent2">
                    <a:lumMod val="75000"/>
                  </a:schemeClr>
                </a:solidFill>
              </a:rPr>
              <a:t>usingan</a:t>
            </a:r>
            <a:r>
              <a:rPr lang="en-US" b="0" dirty="0">
                <a:solidFill>
                  <a:schemeClr val="accent2">
                    <a:lumMod val="75000"/>
                  </a:schemeClr>
                </a:solidFill>
              </a:rPr>
              <a:t> in-memory collection).</a:t>
            </a:r>
            <a:endParaRPr lang="fr-FR" b="0" dirty="0">
              <a:solidFill>
                <a:schemeClr val="accent2">
                  <a:lumMod val="75000"/>
                </a:schemeClr>
              </a:solidFill>
            </a:endParaRPr>
          </a:p>
        </p:txBody>
      </p:sp>
      <p:sp>
        <p:nvSpPr>
          <p:cNvPr id="4" name="Slide Number Placeholder 3"/>
          <p:cNvSpPr>
            <a:spLocks noGrp="1"/>
          </p:cNvSpPr>
          <p:nvPr>
            <p:ph type="sldNum" sz="quarter" idx="5"/>
          </p:nvPr>
        </p:nvSpPr>
        <p:spPr/>
        <p:txBody>
          <a:bodyPr/>
          <a:lstStyle/>
          <a:p>
            <a:fld id="{29DC7F83-8255-E342-8ADF-8B7E4D3F7FBE}" type="slidenum">
              <a:rPr lang="fr-FR" smtClean="0"/>
              <a:t>34</a:t>
            </a:fld>
            <a:endParaRPr lang="fr-FR"/>
          </a:p>
        </p:txBody>
      </p:sp>
    </p:spTree>
    <p:extLst>
      <p:ext uri="{BB962C8B-B14F-4D97-AF65-F5344CB8AC3E}">
        <p14:creationId xmlns:p14="http://schemas.microsoft.com/office/powerpoint/2010/main" val="1638393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accent2">
                    <a:lumMod val="75000"/>
                  </a:schemeClr>
                </a:solidFill>
              </a:rPr>
              <a:t>- Domain events is also a design pattern that makes domain events more explicit in code.</a:t>
            </a:r>
          </a:p>
          <a:p>
            <a:r>
              <a:rPr lang="en-US" b="0" dirty="0">
                <a:solidFill>
                  <a:schemeClr val="accent2">
                    <a:lumMod val="75000"/>
                  </a:schemeClr>
                </a:solidFill>
              </a:rPr>
              <a:t>-Domain events is akin to publish‐subscribe, where events are raised and event handlers handle them.</a:t>
            </a:r>
          </a:p>
          <a:p>
            <a:r>
              <a:rPr lang="en-US" b="0" dirty="0">
                <a:solidFill>
                  <a:schemeClr val="accent2">
                    <a:lumMod val="75000"/>
                  </a:schemeClr>
                </a:solidFill>
              </a:rPr>
              <a:t>- Unlike messaging between bounded contexts domain events are applied inside a single domain model and are usually synchronous.</a:t>
            </a:r>
          </a:p>
          <a:p>
            <a:r>
              <a:rPr lang="en-US" b="0" dirty="0">
                <a:solidFill>
                  <a:schemeClr val="accent2">
                    <a:lumMod val="75000"/>
                  </a:schemeClr>
                </a:solidFill>
              </a:rPr>
              <a:t>- Using domain events can make it easier to transition certain operations or use cases into asynchronous processes.</a:t>
            </a:r>
          </a:p>
          <a:p>
            <a:r>
              <a:rPr lang="en-US" b="0" dirty="0">
                <a:solidFill>
                  <a:schemeClr val="accent2">
                    <a:lumMod val="75000"/>
                  </a:schemeClr>
                </a:solidFill>
              </a:rPr>
              <a:t>- Event handlers can be classes or anonymous callbacks/lambdas.</a:t>
            </a:r>
          </a:p>
          <a:p>
            <a:r>
              <a:rPr lang="en-US" b="0" dirty="0">
                <a:solidFill>
                  <a:schemeClr val="accent2">
                    <a:lumMod val="75000"/>
                  </a:schemeClr>
                </a:solidFill>
              </a:rPr>
              <a:t>- Some handlers live in the domain, and some live in the service layer.</a:t>
            </a:r>
          </a:p>
          <a:p>
            <a:r>
              <a:rPr lang="en-US" b="0" dirty="0">
                <a:solidFill>
                  <a:schemeClr val="accent2">
                    <a:lumMod val="75000"/>
                  </a:schemeClr>
                </a:solidFill>
              </a:rPr>
              <a:t>- Handlers in the domain carry out domain logic.</a:t>
            </a:r>
          </a:p>
          <a:p>
            <a:pPr marL="185766" indent="-185766">
              <a:buFontTx/>
              <a:buChar char="-"/>
            </a:pPr>
            <a:r>
              <a:rPr lang="en-US" b="0" dirty="0">
                <a:solidFill>
                  <a:schemeClr val="accent2">
                    <a:lumMod val="75000"/>
                  </a:schemeClr>
                </a:solidFill>
              </a:rPr>
              <a:t>Handlers in the service layer normally take some of the responsibilities otherwise handled by application services.</a:t>
            </a:r>
          </a:p>
          <a:p>
            <a:endParaRPr lang="en-US" b="0" dirty="0">
              <a:solidFill>
                <a:schemeClr val="accent2">
                  <a:lumMod val="75000"/>
                </a:schemeClr>
              </a:solidFill>
            </a:endParaRPr>
          </a:p>
          <a:p>
            <a:r>
              <a:rPr lang="en-US" b="0" dirty="0">
                <a:solidFill>
                  <a:schemeClr val="accent2">
                    <a:lumMod val="75000"/>
                  </a:schemeClr>
                </a:solidFill>
              </a:rPr>
              <a:t>Event sourcing</a:t>
            </a:r>
          </a:p>
          <a:p>
            <a:r>
              <a:rPr lang="en-US" b="0" dirty="0">
                <a:solidFill>
                  <a:schemeClr val="accent2">
                    <a:lumMod val="75000"/>
                  </a:schemeClr>
                </a:solidFill>
              </a:rPr>
              <a:t>- You can rewind the state to any previous point in history with event sourcing.</a:t>
            </a:r>
          </a:p>
          <a:p>
            <a:r>
              <a:rPr lang="en-US" b="0" dirty="0">
                <a:solidFill>
                  <a:schemeClr val="accent2">
                    <a:lumMod val="75000"/>
                  </a:schemeClr>
                </a:solidFill>
              </a:rPr>
              <a:t>- Storing history allows powerful querying capabilities that revolve around time—temporal queries.</a:t>
            </a:r>
          </a:p>
          <a:p>
            <a:r>
              <a:rPr lang="en-US" b="0" dirty="0">
                <a:solidFill>
                  <a:schemeClr val="accent2">
                    <a:lumMod val="75000"/>
                  </a:schemeClr>
                </a:solidFill>
              </a:rPr>
              <a:t>- Temporal queries can be a game‐changing business capability, allowing greater analytical insights.</a:t>
            </a:r>
          </a:p>
          <a:p>
            <a:r>
              <a:rPr lang="en-US" b="0" dirty="0">
                <a:solidFill>
                  <a:schemeClr val="accent2">
                    <a:lumMod val="75000"/>
                  </a:schemeClr>
                </a:solidFill>
              </a:rPr>
              <a:t>- Domain models need to contain event‐oriented aggregates when using event sourcing.</a:t>
            </a:r>
          </a:p>
          <a:p>
            <a:r>
              <a:rPr lang="en-US" b="0" dirty="0">
                <a:solidFill>
                  <a:schemeClr val="accent2">
                    <a:lumMod val="75000"/>
                  </a:schemeClr>
                </a:solidFill>
              </a:rPr>
              <a:t>- Event‐sourced aggregates allow for the declarative expression of business rules and looser coupling to the persistence technology.</a:t>
            </a:r>
          </a:p>
          <a:p>
            <a:r>
              <a:rPr lang="en-US" b="0" dirty="0">
                <a:solidFill>
                  <a:schemeClr val="accent2">
                    <a:lumMod val="75000"/>
                  </a:schemeClr>
                </a:solidFill>
              </a:rPr>
              <a:t>- You can implement an event store using existing storage options like document databases and SQL Server.</a:t>
            </a:r>
          </a:p>
          <a:p>
            <a:r>
              <a:rPr lang="en-US" b="0" dirty="0">
                <a:solidFill>
                  <a:schemeClr val="accent2">
                    <a:lumMod val="75000"/>
                  </a:schemeClr>
                </a:solidFill>
              </a:rPr>
              <a:t>- Event Store is a purpose‐built event store that natively supports the concept of streams and provides advanced functionality, like projections.</a:t>
            </a:r>
          </a:p>
          <a:p>
            <a:r>
              <a:rPr lang="en-US" b="0" dirty="0">
                <a:solidFill>
                  <a:schemeClr val="accent2">
                    <a:lumMod val="75000"/>
                  </a:schemeClr>
                </a:solidFill>
              </a:rPr>
              <a:t>- - Event sourcing can often be a lot of effort without a worthwhile return on investment, so don’t use it without careful consideration</a:t>
            </a:r>
          </a:p>
          <a:p>
            <a:endParaRPr lang="fr-FR" b="0" dirty="0">
              <a:solidFill>
                <a:schemeClr val="accent2">
                  <a:lumMod val="75000"/>
                </a:schemeClr>
              </a:solidFill>
            </a:endParaRPr>
          </a:p>
        </p:txBody>
      </p:sp>
      <p:sp>
        <p:nvSpPr>
          <p:cNvPr id="4" name="Slide Number Placeholder 3"/>
          <p:cNvSpPr>
            <a:spLocks noGrp="1"/>
          </p:cNvSpPr>
          <p:nvPr>
            <p:ph type="sldNum" sz="quarter" idx="5"/>
          </p:nvPr>
        </p:nvSpPr>
        <p:spPr/>
        <p:txBody>
          <a:bodyPr/>
          <a:lstStyle/>
          <a:p>
            <a:fld id="{29DC7F83-8255-E342-8ADF-8B7E4D3F7FBE}" type="slidenum">
              <a:rPr lang="fr-FR" smtClean="0"/>
              <a:t>35</a:t>
            </a:fld>
            <a:endParaRPr lang="fr-FR"/>
          </a:p>
        </p:txBody>
      </p:sp>
    </p:spTree>
    <p:extLst>
      <p:ext uri="{BB962C8B-B14F-4D97-AF65-F5344CB8AC3E}">
        <p14:creationId xmlns:p14="http://schemas.microsoft.com/office/powerpoint/2010/main" val="1583822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36</a:t>
            </a:fld>
            <a:endParaRPr lang="fr-FR"/>
          </a:p>
        </p:txBody>
      </p:sp>
    </p:spTree>
    <p:extLst>
      <p:ext uri="{BB962C8B-B14F-4D97-AF65-F5344CB8AC3E}">
        <p14:creationId xmlns:p14="http://schemas.microsoft.com/office/powerpoint/2010/main" val="596237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37</a:t>
            </a:fld>
            <a:endParaRPr lang="fr-FR"/>
          </a:p>
        </p:txBody>
      </p:sp>
    </p:spTree>
    <p:extLst>
      <p:ext uri="{BB962C8B-B14F-4D97-AF65-F5344CB8AC3E}">
        <p14:creationId xmlns:p14="http://schemas.microsoft.com/office/powerpoint/2010/main" val="159095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a:t>Foret de perçage</a:t>
            </a:r>
          </a:p>
        </p:txBody>
      </p:sp>
      <p:sp>
        <p:nvSpPr>
          <p:cNvPr id="4" name="Slide Number Placeholder 3"/>
          <p:cNvSpPr>
            <a:spLocks noGrp="1"/>
          </p:cNvSpPr>
          <p:nvPr>
            <p:ph type="sldNum" sz="quarter" idx="5"/>
          </p:nvPr>
        </p:nvSpPr>
        <p:spPr/>
        <p:txBody>
          <a:bodyPr/>
          <a:lstStyle/>
          <a:p>
            <a:fld id="{29DC7F83-8255-E342-8ADF-8B7E4D3F7FBE}" type="slidenum">
              <a:rPr lang="fr-FR" smtClean="0"/>
              <a:t>4</a:t>
            </a:fld>
            <a:endParaRPr lang="fr-FR"/>
          </a:p>
        </p:txBody>
      </p:sp>
    </p:spTree>
    <p:extLst>
      <p:ext uri="{BB962C8B-B14F-4D97-AF65-F5344CB8AC3E}">
        <p14:creationId xmlns:p14="http://schemas.microsoft.com/office/powerpoint/2010/main" val="37739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300" dirty="0"/>
              <a:t>The </a:t>
            </a:r>
            <a:r>
              <a:rPr lang="fr-FR" sz="1300" b="1" dirty="0" err="1"/>
              <a:t>core</a:t>
            </a:r>
            <a:r>
              <a:rPr lang="fr-FR" sz="1300" b="1" dirty="0"/>
              <a:t> </a:t>
            </a:r>
            <a:r>
              <a:rPr lang="fr-FR" sz="1300" b="1" dirty="0" err="1"/>
              <a:t>domain</a:t>
            </a:r>
            <a:r>
              <a:rPr lang="fr-FR" sz="1300" b="1" dirty="0"/>
              <a:t> </a:t>
            </a:r>
            <a:r>
              <a:rPr lang="en-US" sz="1300" dirty="0"/>
              <a:t>is the area of the product that will give you a competitive advantage and generate real value for your business. </a:t>
            </a:r>
            <a:r>
              <a:rPr lang="en-US" sz="1300" b="1" dirty="0"/>
              <a:t>It is vital that all of the team understand what the core domain is.</a:t>
            </a:r>
          </a:p>
          <a:p>
            <a:endParaRPr lang="en-US" b="0" dirty="0"/>
          </a:p>
          <a:p>
            <a:r>
              <a:rPr lang="en-US" b="0" dirty="0"/>
              <a:t>Without this </a:t>
            </a:r>
            <a:r>
              <a:rPr lang="en-US" b="1" dirty="0"/>
              <a:t>collaboration</a:t>
            </a:r>
            <a:r>
              <a:rPr lang="en-US" b="0" dirty="0"/>
              <a:t> and commitment from the business experts, much of the knowledge sharing will not be able to take place, and</a:t>
            </a:r>
          </a:p>
          <a:p>
            <a:r>
              <a:rPr lang="en-US" b="0" dirty="0"/>
              <a:t>development teams will not gain deeper insights into the problem domain. It is also true that, through collaboration and knowledge crunching, the business has the opportunity to learn much more about its domain.</a:t>
            </a:r>
          </a:p>
          <a:p>
            <a:endParaRPr lang="en-US" b="0" dirty="0"/>
          </a:p>
          <a:p>
            <a:r>
              <a:rPr lang="en-US" b="0" dirty="0"/>
              <a:t>Breakthroughs only occur when teams are given time to explore a model and </a:t>
            </a:r>
            <a:r>
              <a:rPr lang="en-US" b="1" dirty="0"/>
              <a:t>experiment</a:t>
            </a:r>
            <a:r>
              <a:rPr lang="en-US" b="0" dirty="0"/>
              <a:t> with its design. Spending time prototyping and experimenting can go a long way in helping you shape a better design. 3 bad design for one good design Eric Evans</a:t>
            </a:r>
          </a:p>
          <a:p>
            <a:endParaRPr lang="en-US" b="0" dirty="0"/>
          </a:p>
          <a:p>
            <a:r>
              <a:rPr lang="en-US" sz="1300" dirty="0"/>
              <a:t>The ability to effectively describe a model built to represent a problem domain is the foundation of DDD. This is why, without a doubt, the single most important facet of DDD is the creation of the </a:t>
            </a:r>
            <a:r>
              <a:rPr lang="en-US" sz="1300" b="1" dirty="0"/>
              <a:t>UL</a:t>
            </a:r>
            <a:r>
              <a:rPr lang="en-US" sz="1300" dirty="0"/>
              <a:t>. Without a shared language, collaboration between the business and development teams to solve</a:t>
            </a:r>
          </a:p>
          <a:p>
            <a:r>
              <a:rPr lang="en-US" sz="1300" dirty="0"/>
              <a:t>problems would not be effective. </a:t>
            </a:r>
          </a:p>
          <a:p>
            <a:endParaRPr lang="en-US" sz="1300" dirty="0"/>
          </a:p>
          <a:p>
            <a:r>
              <a:rPr lang="en-US" b="1" dirty="0"/>
              <a:t>Context</a:t>
            </a:r>
            <a:r>
              <a:rPr lang="en-US" b="0" dirty="0"/>
              <a:t> Each model that is built is understood within the context of its subdomain and described using the UL. However, in many large models, there can be ambiguity within the UL, with different parts of an organization having different understandings of a common term or concept. DDD addresses</a:t>
            </a:r>
          </a:p>
          <a:p>
            <a:r>
              <a:rPr lang="en-US" b="0" dirty="0"/>
              <a:t>this by ensuring that each model has its own UL that is valid only in a certain context. Each context defines a linguistic boundary; ensuring models are understood in a specific context to avoid ambiguity in language.</a:t>
            </a:r>
          </a:p>
          <a:p>
            <a:endParaRPr lang="en-US" b="0" dirty="0"/>
          </a:p>
          <a:p>
            <a:r>
              <a:rPr lang="en-US" b="0" dirty="0"/>
              <a:t>Any developer working on a complex system can write good code and maintain it for a short while. However, without synergy between the source code and the problem domain, continued development will likely end up in a codebase that is hard to modify, resulting in a </a:t>
            </a:r>
            <a:r>
              <a:rPr lang="en-US" b="0" dirty="0" err="1"/>
              <a:t>BBoM</a:t>
            </a:r>
            <a:r>
              <a:rPr lang="en-US" b="0" dirty="0"/>
              <a:t>. DDD helps with this issue by placing emphasis on the team to continually look at how useful the model is for the current problem. It challenges the team to evolve and simplify complex models of domains as and when it gains domain insights.</a:t>
            </a:r>
          </a:p>
          <a:p>
            <a:endParaRPr lang="fr-FR" b="0" dirty="0"/>
          </a:p>
          <a:p>
            <a:endParaRPr lang="fr-FR" b="0" dirty="0"/>
          </a:p>
        </p:txBody>
      </p:sp>
      <p:sp>
        <p:nvSpPr>
          <p:cNvPr id="4" name="Slide Number Placeholder 3"/>
          <p:cNvSpPr>
            <a:spLocks noGrp="1"/>
          </p:cNvSpPr>
          <p:nvPr>
            <p:ph type="sldNum" sz="quarter" idx="5"/>
          </p:nvPr>
        </p:nvSpPr>
        <p:spPr/>
        <p:txBody>
          <a:bodyPr/>
          <a:lstStyle/>
          <a:p>
            <a:fld id="{29DC7F83-8255-E342-8ADF-8B7E4D3F7FBE}" type="slidenum">
              <a:rPr lang="fr-FR" smtClean="0"/>
              <a:t>5</a:t>
            </a:fld>
            <a:endParaRPr lang="fr-FR"/>
          </a:p>
        </p:txBody>
      </p:sp>
    </p:spTree>
    <p:extLst>
      <p:ext uri="{BB962C8B-B14F-4D97-AF65-F5344CB8AC3E}">
        <p14:creationId xmlns:p14="http://schemas.microsoft.com/office/powerpoint/2010/main" val="72027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29DC7F83-8255-E342-8ADF-8B7E4D3F7FBE}" type="slidenum">
              <a:rPr lang="fr-FR" smtClean="0"/>
              <a:t>6</a:t>
            </a:fld>
            <a:endParaRPr lang="fr-FR"/>
          </a:p>
        </p:txBody>
      </p:sp>
    </p:spTree>
    <p:extLst>
      <p:ext uri="{BB962C8B-B14F-4D97-AF65-F5344CB8AC3E}">
        <p14:creationId xmlns:p14="http://schemas.microsoft.com/office/powerpoint/2010/main" val="220409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r>
              <a:rPr lang="en-US" sz="1300" b="1" dirty="0"/>
              <a:t>Domain Model </a:t>
            </a:r>
            <a:r>
              <a:rPr lang="en-US" sz="1300" dirty="0"/>
              <a:t>- </a:t>
            </a:r>
            <a:r>
              <a:rPr lang="en-GB" sz="1300" u="sng" dirty="0"/>
              <a:t>The domain model only exists to help us solve problems; in order to be effective it needs to have clarity and be free of technical complexities.  </a:t>
            </a:r>
            <a:r>
              <a:rPr lang="en-GB" sz="1300" dirty="0"/>
              <a:t>           </a:t>
            </a:r>
            <a:r>
              <a:rPr lang="en-US" sz="1300" dirty="0"/>
              <a:t>It is described in a shared language that the team speaks and the diagrams that the team sketches. When it is expressed as a code implementation, it is bound to the analysis model through the use of the shared language. Its usefulness comes from its ability to represent complex logic and polices in the domain to solve business use cases. The model contains only what is relevant to solve problems in the context of the application being created. It needs to constantly evolve with the business to keep itself useful </a:t>
            </a:r>
            <a:r>
              <a:rPr lang="fr-FR" sz="1300" dirty="0"/>
              <a:t>and </a:t>
            </a:r>
            <a:r>
              <a:rPr lang="en-GB" sz="1300" dirty="0"/>
              <a:t>valid</a:t>
            </a:r>
            <a:r>
              <a:rPr lang="fr-FR" sz="1300" dirty="0"/>
              <a:t>.</a:t>
            </a:r>
          </a:p>
          <a:p>
            <a:endParaRPr lang="en-GB" b="0" dirty="0"/>
          </a:p>
          <a:p>
            <a:r>
              <a:rPr lang="en-US" b="1" dirty="0"/>
              <a:t>Analysis Model </a:t>
            </a:r>
            <a:r>
              <a:rPr lang="en-US" b="0" dirty="0"/>
              <a:t>- These artifacts can be anything from cigarette packet sketches to informal UML. The analysis model exists to help both the development teams and business users to understand the problem domain; it is not a blueprint for the technical implementation.</a:t>
            </a:r>
            <a:endParaRPr lang="fr-FR" b="0" dirty="0"/>
          </a:p>
          <a:p>
            <a:endParaRPr lang="fr-FR" b="0" dirty="0"/>
          </a:p>
          <a:p>
            <a:r>
              <a:rPr lang="en-US" sz="1300" dirty="0"/>
              <a:t>The Code Model Is the Primary Expression </a:t>
            </a:r>
            <a:r>
              <a:rPr lang="fr-FR" sz="1300" dirty="0"/>
              <a:t>of the Domain Model, </a:t>
            </a:r>
            <a:r>
              <a:rPr lang="en-US" sz="1300" dirty="0"/>
              <a:t>The code and business models are kept in synergy. </a:t>
            </a:r>
            <a:r>
              <a:rPr lang="en-US" sz="1300" b="1" dirty="0"/>
              <a:t>The code is the model; the code is the truth.</a:t>
            </a:r>
            <a:endParaRPr lang="fr-FR" b="1" dirty="0"/>
          </a:p>
        </p:txBody>
      </p:sp>
      <p:sp>
        <p:nvSpPr>
          <p:cNvPr id="4" name="Slide Number Placeholder 3"/>
          <p:cNvSpPr>
            <a:spLocks noGrp="1"/>
          </p:cNvSpPr>
          <p:nvPr>
            <p:ph type="sldNum" sz="quarter" idx="5"/>
          </p:nvPr>
        </p:nvSpPr>
        <p:spPr/>
        <p:txBody>
          <a:bodyPr/>
          <a:lstStyle/>
          <a:p>
            <a:fld id="{29DC7F83-8255-E342-8ADF-8B7E4D3F7FBE}" type="slidenum">
              <a:rPr lang="fr-FR" smtClean="0"/>
              <a:t>7</a:t>
            </a:fld>
            <a:endParaRPr lang="fr-FR"/>
          </a:p>
        </p:txBody>
      </p:sp>
    </p:spTree>
    <p:extLst>
      <p:ext uri="{BB962C8B-B14F-4D97-AF65-F5344CB8AC3E}">
        <p14:creationId xmlns:p14="http://schemas.microsoft.com/office/powerpoint/2010/main" val="2612360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The usefulness of the domain model comes in its ability to represent complex logic and polices in the domain to solve business problems and not how well it reflects reality.</a:t>
            </a:r>
            <a:r>
              <a:rPr lang="en-US" sz="1300" dirty="0"/>
              <a:t> It also exists in a more abstract space: in the language the team speaks and the diagrams it sketches. The model is built from the collaboration between the development team and the business</a:t>
            </a:r>
            <a:endParaRPr lang="fr-FR" dirty="0"/>
          </a:p>
        </p:txBody>
      </p:sp>
      <p:sp>
        <p:nvSpPr>
          <p:cNvPr id="4" name="Slide Number Placeholder 3"/>
          <p:cNvSpPr>
            <a:spLocks noGrp="1"/>
          </p:cNvSpPr>
          <p:nvPr>
            <p:ph type="sldNum" sz="quarter" idx="5"/>
          </p:nvPr>
        </p:nvSpPr>
        <p:spPr/>
        <p:txBody>
          <a:bodyPr/>
          <a:lstStyle/>
          <a:p>
            <a:fld id="{29DC7F83-8255-E342-8ADF-8B7E4D3F7FBE}" type="slidenum">
              <a:rPr lang="fr-FR" smtClean="0"/>
              <a:t>8</a:t>
            </a:fld>
            <a:endParaRPr lang="fr-FR"/>
          </a:p>
        </p:txBody>
      </p:sp>
    </p:spTree>
    <p:extLst>
      <p:ext uri="{BB962C8B-B14F-4D97-AF65-F5344CB8AC3E}">
        <p14:creationId xmlns:p14="http://schemas.microsoft.com/office/powerpoint/2010/main" val="246239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DDD emphasizes the need to keep the code model, the implementation, in close synergy with the analysis model, the design. This synergy is achieved by ensuring both models are described and share the UL,</a:t>
            </a:r>
          </a:p>
          <a:p>
            <a:endParaRPr lang="en-US" sz="1300" dirty="0"/>
          </a:p>
          <a:p>
            <a:r>
              <a:rPr lang="en-US" sz="1300" dirty="0"/>
              <a:t>To achieve this, it is crucial to keep the code model clean of technical concerns and focused on the domain. In turn, it is important</a:t>
            </a:r>
          </a:p>
          <a:p>
            <a:r>
              <a:rPr lang="en-US" sz="1300" dirty="0"/>
              <a:t>to have an analysis model that can be implemented—not too abstract or high level to be of any use.</a:t>
            </a:r>
            <a:endParaRPr lang="fr-FR" dirty="0"/>
          </a:p>
        </p:txBody>
      </p:sp>
      <p:sp>
        <p:nvSpPr>
          <p:cNvPr id="4" name="Slide Number Placeholder 3"/>
          <p:cNvSpPr>
            <a:spLocks noGrp="1"/>
          </p:cNvSpPr>
          <p:nvPr>
            <p:ph type="sldNum" sz="quarter" idx="5"/>
          </p:nvPr>
        </p:nvSpPr>
        <p:spPr/>
        <p:txBody>
          <a:bodyPr/>
          <a:lstStyle/>
          <a:p>
            <a:fld id="{29DC7F83-8255-E342-8ADF-8B7E4D3F7FBE}" type="slidenum">
              <a:rPr lang="fr-FR" smtClean="0"/>
              <a:t>9</a:t>
            </a:fld>
            <a:endParaRPr lang="fr-FR"/>
          </a:p>
        </p:txBody>
      </p:sp>
    </p:spTree>
    <p:extLst>
      <p:ext uri="{BB962C8B-B14F-4D97-AF65-F5344CB8AC3E}">
        <p14:creationId xmlns:p14="http://schemas.microsoft.com/office/powerpoint/2010/main" val="1888009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6" name="Rectangle 5"/>
          <p:cNvSpPr/>
          <p:nvPr userDrawn="1"/>
        </p:nvSpPr>
        <p:spPr>
          <a:xfrm>
            <a:off x="-1" y="0"/>
            <a:ext cx="12290323" cy="10323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prstClr val="black"/>
              </a:solidFill>
            </a:endParaRPr>
          </a:p>
        </p:txBody>
      </p:sp>
      <p:sp>
        <p:nvSpPr>
          <p:cNvPr id="2" name="Titre 1"/>
          <p:cNvSpPr>
            <a:spLocks noGrp="1"/>
          </p:cNvSpPr>
          <p:nvPr>
            <p:ph type="title"/>
          </p:nvPr>
        </p:nvSpPr>
        <p:spPr>
          <a:xfrm>
            <a:off x="-1" y="5461054"/>
            <a:ext cx="12192001" cy="514570"/>
          </a:xfrm>
        </p:spPr>
        <p:txBody>
          <a:bodyPr/>
          <a:lstStyle>
            <a:lvl1pPr algn="ctr">
              <a:defRPr>
                <a:solidFill>
                  <a:srgbClr val="616161"/>
                </a:solidFill>
              </a:defRPr>
            </a:lvl1pPr>
          </a:lstStyle>
          <a:p>
            <a:r>
              <a:rPr lang="fr-FR" dirty="0"/>
              <a:t>Cliquez et modifiez le titre</a:t>
            </a:r>
          </a:p>
        </p:txBody>
      </p:sp>
      <p:sp>
        <p:nvSpPr>
          <p:cNvPr id="3" name="Espace réservé du pied de page 2"/>
          <p:cNvSpPr>
            <a:spLocks noGrp="1"/>
          </p:cNvSpPr>
          <p:nvPr>
            <p:ph type="ftr" sz="quarter" idx="10"/>
          </p:nvPr>
        </p:nvSpPr>
        <p:spPr/>
        <p:txBody>
          <a:bodyPr/>
          <a:lstStyle/>
          <a:p>
            <a:r>
              <a:rPr lang="fr-FR" dirty="0">
                <a:solidFill>
                  <a:prstClr val="black">
                    <a:tint val="75000"/>
                  </a:prstClr>
                </a:solidFill>
              </a:rPr>
              <a:t>SOFTEAM 2017 - Strictly confidential</a:t>
            </a:r>
          </a:p>
        </p:txBody>
      </p:sp>
      <p:sp>
        <p:nvSpPr>
          <p:cNvPr id="4" name="Espace réservé du numéro de diapositive 3"/>
          <p:cNvSpPr>
            <a:spLocks noGrp="1"/>
          </p:cNvSpPr>
          <p:nvPr>
            <p:ph type="sldNum" sz="quarter" idx="11"/>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667"/>
            <a:ext cx="3692197" cy="845699"/>
          </a:xfrm>
          <a:prstGeom prst="rect">
            <a:avLst/>
          </a:prstGeom>
        </p:spPr>
      </p:pic>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38165" y="777766"/>
            <a:ext cx="6897301" cy="460538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iapositive de titre">
    <p:spTree>
      <p:nvGrpSpPr>
        <p:cNvPr id="1" name=""/>
        <p:cNvGrpSpPr/>
        <p:nvPr/>
      </p:nvGrpSpPr>
      <p:grpSpPr>
        <a:xfrm>
          <a:off x="0" y="0"/>
          <a:ext cx="0" cy="0"/>
          <a:chOff x="0" y="0"/>
          <a:chExt cx="0" cy="0"/>
        </a:xfrm>
      </p:grpSpPr>
      <p:sp>
        <p:nvSpPr>
          <p:cNvPr id="12" name="Rectangle 11"/>
          <p:cNvSpPr/>
          <p:nvPr userDrawn="1"/>
        </p:nvSpPr>
        <p:spPr>
          <a:xfrm>
            <a:off x="0" y="-43533"/>
            <a:ext cx="125349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7" name="Rectangle 6"/>
          <p:cNvSpPr/>
          <p:nvPr userDrawn="1"/>
        </p:nvSpPr>
        <p:spPr>
          <a:xfrm>
            <a:off x="-152400" y="5797296"/>
            <a:ext cx="125349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0" name="Rectangle 9"/>
          <p:cNvSpPr/>
          <p:nvPr userDrawn="1"/>
        </p:nvSpPr>
        <p:spPr>
          <a:xfrm>
            <a:off x="0" y="4550857"/>
            <a:ext cx="12192000" cy="2307143"/>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2" name="Titre 1"/>
          <p:cNvSpPr>
            <a:spLocks noGrp="1"/>
          </p:cNvSpPr>
          <p:nvPr>
            <p:ph type="ctrTitle"/>
          </p:nvPr>
        </p:nvSpPr>
        <p:spPr>
          <a:xfrm>
            <a:off x="0" y="4550857"/>
            <a:ext cx="12192000" cy="1436347"/>
          </a:xfrm>
        </p:spPr>
        <p:txBody>
          <a:bodyPr anchor="b">
            <a:noAutofit/>
          </a:bodyPr>
          <a:lstStyle>
            <a:lvl1pPr algn="ctr">
              <a:defRPr lang="fr-FR" sz="6600" b="1" kern="1200" dirty="0">
                <a:solidFill>
                  <a:schemeClr val="bg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
        <p:nvSpPr>
          <p:cNvPr id="5" name="Espace réservé du pied de page 4"/>
          <p:cNvSpPr>
            <a:spLocks noGrp="1"/>
          </p:cNvSpPr>
          <p:nvPr>
            <p:ph type="ftr" sz="quarter" idx="11"/>
          </p:nvPr>
        </p:nvSpPr>
        <p:spPr>
          <a:xfrm>
            <a:off x="2070100" y="6356349"/>
            <a:ext cx="8051800" cy="365125"/>
          </a:xfrm>
        </p:spPr>
        <p:txBody>
          <a:bodyPr/>
          <a:lstStyle>
            <a:lvl1pPr algn="l">
              <a:defRPr/>
            </a:lvl1pPr>
          </a:lstStyle>
          <a:p>
            <a:pPr algn="ctr"/>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13" name="Imag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79748" y="857768"/>
            <a:ext cx="6085631" cy="3563167"/>
          </a:xfrm>
          <a:prstGeom prst="rect">
            <a:avLst/>
          </a:prstGeom>
        </p:spPr>
      </p:pic>
      <p:pic>
        <p:nvPicPr>
          <p:cNvPr id="3" name="Imag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0667"/>
            <a:ext cx="3692197" cy="845699"/>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iapositive de titre">
    <p:spTree>
      <p:nvGrpSpPr>
        <p:cNvPr id="1" name=""/>
        <p:cNvGrpSpPr/>
        <p:nvPr/>
      </p:nvGrpSpPr>
      <p:grpSpPr>
        <a:xfrm>
          <a:off x="0" y="0"/>
          <a:ext cx="0" cy="0"/>
          <a:chOff x="0" y="0"/>
          <a:chExt cx="0" cy="0"/>
        </a:xfrm>
      </p:grpSpPr>
      <p:sp>
        <p:nvSpPr>
          <p:cNvPr id="12" name="Rectangle 11"/>
          <p:cNvSpPr/>
          <p:nvPr userDrawn="1"/>
        </p:nvSpPr>
        <p:spPr>
          <a:xfrm>
            <a:off x="0" y="-43533"/>
            <a:ext cx="125349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7" name="Rectangle 6"/>
          <p:cNvSpPr/>
          <p:nvPr userDrawn="1"/>
        </p:nvSpPr>
        <p:spPr>
          <a:xfrm>
            <a:off x="-152400" y="5797296"/>
            <a:ext cx="12534900" cy="1054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0" name="Rectangle 9"/>
          <p:cNvSpPr/>
          <p:nvPr userDrawn="1"/>
        </p:nvSpPr>
        <p:spPr>
          <a:xfrm>
            <a:off x="0" y="4550857"/>
            <a:ext cx="12192000" cy="2307143"/>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
        <p:nvSpPr>
          <p:cNvPr id="5" name="Espace réservé du pied de page 4"/>
          <p:cNvSpPr>
            <a:spLocks noGrp="1"/>
          </p:cNvSpPr>
          <p:nvPr>
            <p:ph type="ftr" sz="quarter" idx="11"/>
          </p:nvPr>
        </p:nvSpPr>
        <p:spPr>
          <a:xfrm>
            <a:off x="2070100" y="6356349"/>
            <a:ext cx="8051800" cy="365125"/>
          </a:xfrm>
        </p:spPr>
        <p:txBody>
          <a:bodyPr/>
          <a:lstStyle>
            <a:lvl1pPr algn="l">
              <a:defRPr/>
            </a:lvl1pPr>
          </a:lstStyle>
          <a:p>
            <a:pPr algn="ctr"/>
            <a:r>
              <a:rPr lang="fr-FR" dirty="0">
                <a:solidFill>
                  <a:prstClr val="black">
                    <a:tint val="75000"/>
                  </a:prstClr>
                </a:solidFill>
              </a:rPr>
              <a:t>SOFTEAM 2017 - Strictly confidential</a:t>
            </a:r>
          </a:p>
        </p:txBody>
      </p:sp>
      <p:pic>
        <p:nvPicPr>
          <p:cNvPr id="11" name="Imag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39393" y="340114"/>
            <a:ext cx="6313214" cy="4210743"/>
          </a:xfrm>
          <a:prstGeom prst="rect">
            <a:avLst/>
          </a:prstGeom>
        </p:spPr>
      </p:pic>
      <p:pic>
        <p:nvPicPr>
          <p:cNvPr id="3" name="Imag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0667"/>
            <a:ext cx="3692197" cy="845699"/>
          </a:xfrm>
          <a:prstGeom prst="rect">
            <a:avLst/>
          </a:prstGeom>
        </p:spPr>
      </p:pic>
      <p:sp>
        <p:nvSpPr>
          <p:cNvPr id="2" name="Titre 1"/>
          <p:cNvSpPr>
            <a:spLocks noGrp="1"/>
          </p:cNvSpPr>
          <p:nvPr>
            <p:ph type="ctrTitle"/>
          </p:nvPr>
        </p:nvSpPr>
        <p:spPr>
          <a:xfrm>
            <a:off x="0" y="4550857"/>
            <a:ext cx="12192000" cy="1436347"/>
          </a:xfrm>
        </p:spPr>
        <p:txBody>
          <a:bodyPr anchor="b">
            <a:noAutofit/>
          </a:bodyPr>
          <a:lstStyle>
            <a:lvl1pPr algn="ctr">
              <a:defRPr lang="fr-FR" sz="6600" b="1" kern="1200" dirty="0">
                <a:solidFill>
                  <a:schemeClr val="bg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solidFill>
                  <a:schemeClr val="accent1">
                    <a:lumMod val="75000"/>
                  </a:schemeClr>
                </a:solidFill>
              </a:defRPr>
            </a:lvl1pPr>
          </a:lstStyle>
          <a:p>
            <a:r>
              <a:rPr lang="fr-FR" dirty="0"/>
              <a:t>Cliquez et modifiez le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5" name="Espace réservé du pied de page 4"/>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pic>
        <p:nvPicPr>
          <p:cNvPr id="11" name="Imag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0" name="Rectangle 9"/>
          <p:cNvSpPr/>
          <p:nvPr userDrawn="1"/>
        </p:nvSpPr>
        <p:spPr>
          <a:xfrm>
            <a:off x="0" y="4550857"/>
            <a:ext cx="12192000" cy="2307143"/>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2" name="Titre 1"/>
          <p:cNvSpPr>
            <a:spLocks noGrp="1"/>
          </p:cNvSpPr>
          <p:nvPr>
            <p:ph type="ctrTitle"/>
          </p:nvPr>
        </p:nvSpPr>
        <p:spPr>
          <a:xfrm>
            <a:off x="0" y="4550857"/>
            <a:ext cx="12192000" cy="1436347"/>
          </a:xfrm>
        </p:spPr>
        <p:txBody>
          <a:bodyPr anchor="b">
            <a:noAutofit/>
          </a:bodyPr>
          <a:lstStyle>
            <a:lvl1pPr algn="ctr">
              <a:defRPr lang="fr-FR" sz="6600" b="1" kern="1200" dirty="0">
                <a:solidFill>
                  <a:schemeClr val="bg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
        <p:nvSpPr>
          <p:cNvPr id="5" name="Espace réservé du pied de page 4"/>
          <p:cNvSpPr>
            <a:spLocks noGrp="1"/>
          </p:cNvSpPr>
          <p:nvPr>
            <p:ph type="ftr" sz="quarter" idx="11"/>
          </p:nvPr>
        </p:nvSpPr>
        <p:spPr>
          <a:xfrm>
            <a:off x="2276668" y="6356349"/>
            <a:ext cx="7845231" cy="365125"/>
          </a:xfrm>
        </p:spPr>
        <p:txBody>
          <a:bodyPr/>
          <a:lstStyle>
            <a:lvl1pPr algn="l">
              <a:defRPr/>
            </a:lvl1pPr>
          </a:lstStyle>
          <a:p>
            <a:pPr algn="ctr"/>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6567" y="6334709"/>
            <a:ext cx="1797319" cy="386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Diapositive de titr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791130"/>
            <a:ext cx="12293600" cy="7742748"/>
          </a:xfrm>
          <a:prstGeom prst="rect">
            <a:avLst/>
          </a:prstGeom>
        </p:spPr>
      </p:pic>
      <p:sp>
        <p:nvSpPr>
          <p:cNvPr id="10" name="Rectangle 9"/>
          <p:cNvSpPr/>
          <p:nvPr userDrawn="1"/>
        </p:nvSpPr>
        <p:spPr>
          <a:xfrm>
            <a:off x="0" y="4550857"/>
            <a:ext cx="12192000" cy="2307143"/>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2" name="Titre 1"/>
          <p:cNvSpPr>
            <a:spLocks noGrp="1"/>
          </p:cNvSpPr>
          <p:nvPr>
            <p:ph type="ctrTitle"/>
          </p:nvPr>
        </p:nvSpPr>
        <p:spPr>
          <a:xfrm>
            <a:off x="0" y="4550857"/>
            <a:ext cx="12192000" cy="1436347"/>
          </a:xfrm>
        </p:spPr>
        <p:txBody>
          <a:bodyPr anchor="b">
            <a:noAutofit/>
          </a:bodyPr>
          <a:lstStyle>
            <a:lvl1pPr algn="ctr">
              <a:defRPr lang="fr-FR" sz="6600" b="1" kern="1200" dirty="0">
                <a:solidFill>
                  <a:schemeClr val="bg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
        <p:nvSpPr>
          <p:cNvPr id="5" name="Espace réservé du pied de page 4"/>
          <p:cNvSpPr>
            <a:spLocks noGrp="1"/>
          </p:cNvSpPr>
          <p:nvPr>
            <p:ph type="ftr" sz="quarter" idx="11"/>
          </p:nvPr>
        </p:nvSpPr>
        <p:spPr>
          <a:xfrm>
            <a:off x="2070100" y="6356349"/>
            <a:ext cx="8051800" cy="365125"/>
          </a:xfrm>
        </p:spPr>
        <p:txBody>
          <a:bodyPr/>
          <a:lstStyle>
            <a:lvl1pPr algn="l">
              <a:defRPr/>
            </a:lvl1pPr>
          </a:lstStyle>
          <a:p>
            <a:pPr algn="ctr"/>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8" name="Imag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391" y="6334709"/>
            <a:ext cx="1797319" cy="386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Diapositive de titr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p:cNvSpPr/>
          <p:nvPr userDrawn="1"/>
        </p:nvSpPr>
        <p:spPr>
          <a:xfrm>
            <a:off x="0" y="4550857"/>
            <a:ext cx="12192000" cy="2307143"/>
          </a:xfrm>
          <a:prstGeom prst="rect">
            <a:avLst/>
          </a:prstGeom>
          <a:solidFill>
            <a:schemeClr val="dk1">
              <a:alpha val="7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2" name="Titre 1"/>
          <p:cNvSpPr>
            <a:spLocks noGrp="1"/>
          </p:cNvSpPr>
          <p:nvPr>
            <p:ph type="ctrTitle"/>
          </p:nvPr>
        </p:nvSpPr>
        <p:spPr>
          <a:xfrm>
            <a:off x="0" y="4550857"/>
            <a:ext cx="12192000" cy="1436347"/>
          </a:xfrm>
        </p:spPr>
        <p:txBody>
          <a:bodyPr anchor="b">
            <a:noAutofit/>
          </a:bodyPr>
          <a:lstStyle>
            <a:lvl1pPr algn="ctr">
              <a:defRPr lang="fr-FR" sz="6600" b="1" kern="1200" dirty="0">
                <a:solidFill>
                  <a:schemeClr val="bg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
        <p:nvSpPr>
          <p:cNvPr id="5" name="Espace réservé du pied de page 4"/>
          <p:cNvSpPr>
            <a:spLocks noGrp="1"/>
          </p:cNvSpPr>
          <p:nvPr>
            <p:ph type="ftr" sz="quarter" idx="11"/>
          </p:nvPr>
        </p:nvSpPr>
        <p:spPr>
          <a:xfrm>
            <a:off x="2070100" y="6356349"/>
            <a:ext cx="8051800" cy="365125"/>
          </a:xfrm>
        </p:spPr>
        <p:txBody>
          <a:bodyPr/>
          <a:lstStyle>
            <a:lvl1pPr algn="l">
              <a:defRPr/>
            </a:lvl1pPr>
          </a:lstStyle>
          <a:p>
            <a:pPr algn="ctr"/>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391" y="6334709"/>
            <a:ext cx="1797319" cy="386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sp>
        <p:nvSpPr>
          <p:cNvPr id="6" name="Rectangle 5"/>
          <p:cNvSpPr/>
          <p:nvPr userDrawn="1"/>
        </p:nvSpPr>
        <p:spPr>
          <a:xfrm>
            <a:off x="-1" y="0"/>
            <a:ext cx="12290323" cy="10323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prstClr val="black"/>
              </a:solidFill>
            </a:endParaRPr>
          </a:p>
        </p:txBody>
      </p:sp>
      <p:sp>
        <p:nvSpPr>
          <p:cNvPr id="2" name="Titre 1"/>
          <p:cNvSpPr>
            <a:spLocks noGrp="1"/>
          </p:cNvSpPr>
          <p:nvPr>
            <p:ph type="title"/>
          </p:nvPr>
        </p:nvSpPr>
        <p:spPr>
          <a:xfrm>
            <a:off x="4166886" y="2298036"/>
            <a:ext cx="8025114" cy="1655180"/>
          </a:xfrm>
        </p:spPr>
        <p:txBody>
          <a:bodyPr/>
          <a:lstStyle>
            <a:lvl1pPr algn="l">
              <a:defRPr>
                <a:solidFill>
                  <a:srgbClr val="616161"/>
                </a:solidFill>
              </a:defRPr>
            </a:lvl1pPr>
          </a:lstStyle>
          <a:p>
            <a:r>
              <a:rPr lang="fr-FR" dirty="0"/>
              <a:t>Cliquez et modifiez le titre</a:t>
            </a:r>
          </a:p>
        </p:txBody>
      </p:sp>
      <p:sp>
        <p:nvSpPr>
          <p:cNvPr id="3" name="Espace réservé du pied de page 2"/>
          <p:cNvSpPr>
            <a:spLocks noGrp="1"/>
          </p:cNvSpPr>
          <p:nvPr>
            <p:ph type="ftr" sz="quarter" idx="10"/>
          </p:nvPr>
        </p:nvSpPr>
        <p:spPr/>
        <p:txBody>
          <a:bodyPr/>
          <a:lstStyle/>
          <a:p>
            <a:r>
              <a:rPr lang="fr-FR" dirty="0">
                <a:solidFill>
                  <a:prstClr val="black">
                    <a:tint val="75000"/>
                  </a:prstClr>
                </a:solidFill>
              </a:rPr>
              <a:t>SOFTEAM 2017 - Strictly confidential</a:t>
            </a:r>
          </a:p>
        </p:txBody>
      </p:sp>
      <p:sp>
        <p:nvSpPr>
          <p:cNvPr id="4" name="Espace réservé du numéro de diapositive 3"/>
          <p:cNvSpPr>
            <a:spLocks noGrp="1"/>
          </p:cNvSpPr>
          <p:nvPr>
            <p:ph type="sldNum" sz="quarter" idx="11"/>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667"/>
            <a:ext cx="3692197" cy="845699"/>
          </a:xfrm>
          <a:prstGeom prst="rect">
            <a:avLst/>
          </a:prstGeom>
        </p:spPr>
      </p:pic>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9528" y="1875099"/>
            <a:ext cx="3745730" cy="250105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re et contenu">
    <p:spTree>
      <p:nvGrpSpPr>
        <p:cNvPr id="1" name=""/>
        <p:cNvGrpSpPr/>
        <p:nvPr/>
      </p:nvGrpSpPr>
      <p:grpSpPr>
        <a:xfrm>
          <a:off x="0" y="0"/>
          <a:ext cx="0" cy="0"/>
          <a:chOff x="0" y="0"/>
          <a:chExt cx="0" cy="0"/>
        </a:xfrm>
      </p:grpSpPr>
      <p:sp>
        <p:nvSpPr>
          <p:cNvPr id="7" name="Rectangle 6"/>
          <p:cNvSpPr/>
          <p:nvPr userDrawn="1"/>
        </p:nvSpPr>
        <p:spPr>
          <a:xfrm>
            <a:off x="0" y="1"/>
            <a:ext cx="12192000" cy="80450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fr-FR" dirty="0">
              <a:solidFill>
                <a:prstClr val="white"/>
              </a:solidFill>
            </a:endParaRPr>
          </a:p>
        </p:txBody>
      </p:sp>
      <p:sp>
        <p:nvSpPr>
          <p:cNvPr id="2" name="Titre 1"/>
          <p:cNvSpPr>
            <a:spLocks noGrp="1"/>
          </p:cNvSpPr>
          <p:nvPr>
            <p:ph type="title"/>
          </p:nvPr>
        </p:nvSpPr>
        <p:spPr>
          <a:xfrm>
            <a:off x="609600" y="59355"/>
            <a:ext cx="10972800" cy="1143000"/>
          </a:xfrm>
        </p:spPr>
        <p:txBody>
          <a:bodyPr/>
          <a:lstStyle>
            <a:lvl1pPr>
              <a:defRPr b="1">
                <a:latin typeface="Tw Cen MT" charset="0"/>
                <a:ea typeface="Tw Cen MT" charset="0"/>
                <a:cs typeface="Tw Cen MT" charset="0"/>
              </a:defRPr>
            </a:lvl1pPr>
          </a:lstStyle>
          <a:p>
            <a:r>
              <a:rPr lang="fr-FR" dirty="0"/>
              <a:t>Cliquez et modifiez le titre</a:t>
            </a:r>
          </a:p>
        </p:txBody>
      </p:sp>
      <p:sp>
        <p:nvSpPr>
          <p:cNvPr id="4" name="Espace réservé de la date 3"/>
          <p:cNvSpPr>
            <a:spLocks noGrp="1"/>
          </p:cNvSpPr>
          <p:nvPr>
            <p:ph type="dt" sz="half" idx="10"/>
          </p:nvPr>
        </p:nvSpPr>
        <p:spPr>
          <a:xfrm>
            <a:off x="609600" y="6356352"/>
            <a:ext cx="2844800" cy="365125"/>
          </a:xfrm>
          <a:prstGeom prst="rect">
            <a:avLst/>
          </a:prstGeom>
        </p:spPr>
        <p:txBody>
          <a:bodyPr/>
          <a:lstStyle/>
          <a:p>
            <a:endParaRPr lang="fr-FR" dirty="0">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dirty="0"/>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tint val="75000"/>
                  </a:prstClr>
                </a:solidFill>
              </a:rPr>
              <a:pPr/>
              <a:t>24/03/2019</a:t>
            </a:fld>
            <a:endParaRPr lang="fr-FR" dirty="0">
              <a:solidFill>
                <a:prstClr val="black">
                  <a:tint val="75000"/>
                </a:prstClr>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8" name="Rectangle 7"/>
          <p:cNvSpPr/>
          <p:nvPr userDrawn="1"/>
        </p:nvSpPr>
        <p:spPr>
          <a:xfrm>
            <a:off x="0" y="1"/>
            <a:ext cx="12192000" cy="6857999"/>
          </a:xfrm>
          <a:prstGeom prst="rect">
            <a:avLst/>
          </a:prstGeom>
          <a:solidFill>
            <a:srgbClr val="FBA1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dirty="0">
              <a:solidFill>
                <a:prstClr val="white"/>
              </a:solidFill>
            </a:endParaRPr>
          </a:p>
        </p:txBody>
      </p:sp>
      <p:sp>
        <p:nvSpPr>
          <p:cNvPr id="2" name="Titre 1"/>
          <p:cNvSpPr>
            <a:spLocks noGrp="1"/>
          </p:cNvSpPr>
          <p:nvPr>
            <p:ph type="ctrTitle"/>
          </p:nvPr>
        </p:nvSpPr>
        <p:spPr>
          <a:xfrm>
            <a:off x="914400" y="2469093"/>
            <a:ext cx="10363200" cy="1470025"/>
          </a:xfrm>
        </p:spPr>
        <p:txBody>
          <a:bodyPr>
            <a:noAutofit/>
          </a:bodyPr>
          <a:lstStyle>
            <a:lvl1pPr algn="ctr">
              <a:defRPr sz="8533" b="1">
                <a:latin typeface="Tw Cen MT" charset="0"/>
                <a:ea typeface="Tw Cen MT" charset="0"/>
                <a:cs typeface="Tw Cen MT" charset="0"/>
              </a:defRPr>
            </a:lvl1pPr>
          </a:lstStyle>
          <a:p>
            <a:r>
              <a:rPr lang="fr-FR" dirty="0"/>
              <a:t>Cliquez et modifiez le titre</a:t>
            </a:r>
          </a:p>
        </p:txBody>
      </p:sp>
      <p:sp>
        <p:nvSpPr>
          <p:cNvPr id="3" name="Sous-titre 2"/>
          <p:cNvSpPr>
            <a:spLocks noGrp="1"/>
          </p:cNvSpPr>
          <p:nvPr>
            <p:ph type="subTitle" idx="1"/>
          </p:nvPr>
        </p:nvSpPr>
        <p:spPr>
          <a:xfrm>
            <a:off x="1828800" y="4758267"/>
            <a:ext cx="8534400" cy="948267"/>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fr-FR" dirty="0"/>
              <a:t>Cliquez pour modifier le style des sous-titres du masque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endParaRPr lang="fr-FR" dirty="0">
              <a:solidFill>
                <a:prstClr val="black"/>
              </a:solidFill>
            </a:endParaRPr>
          </a:p>
        </p:txBody>
      </p:sp>
      <p:sp>
        <p:nvSpPr>
          <p:cNvPr id="5" name="Espace réservé du pied de page 4"/>
          <p:cNvSpPr>
            <a:spLocks noGrp="1"/>
          </p:cNvSpPr>
          <p:nvPr>
            <p:ph type="ftr" sz="quarter" idx="11"/>
          </p:nvPr>
        </p:nvSpPr>
        <p:spPr/>
        <p:txBody>
          <a:bodyPr/>
          <a:lstStyle/>
          <a:p>
            <a:endParaRPr lang="fr-FR" dirty="0">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eu">
    <p:spTree>
      <p:nvGrpSpPr>
        <p:cNvPr id="1" name=""/>
        <p:cNvGrpSpPr/>
        <p:nvPr/>
      </p:nvGrpSpPr>
      <p:grpSpPr>
        <a:xfrm>
          <a:off x="0" y="0"/>
          <a:ext cx="0" cy="0"/>
          <a:chOff x="0" y="0"/>
          <a:chExt cx="0" cy="0"/>
        </a:xfrm>
      </p:grpSpPr>
      <p:grpSp>
        <p:nvGrpSpPr>
          <p:cNvPr id="11" name="Grouper 10"/>
          <p:cNvGrpSpPr/>
          <p:nvPr userDrawn="1"/>
        </p:nvGrpSpPr>
        <p:grpSpPr>
          <a:xfrm>
            <a:off x="0" y="-1"/>
            <a:ext cx="12192000" cy="958414"/>
            <a:chOff x="0" y="-1"/>
            <a:chExt cx="12192000" cy="958414"/>
          </a:xfrm>
        </p:grpSpPr>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958413"/>
            </a:xfrm>
            <a:prstGeom prst="rect">
              <a:avLst/>
            </a:prstGeom>
          </p:spPr>
        </p:pic>
        <p:sp>
          <p:nvSpPr>
            <p:cNvPr id="8" name="Rectangle 7"/>
            <p:cNvSpPr/>
            <p:nvPr userDrawn="1"/>
          </p:nvSpPr>
          <p:spPr>
            <a:xfrm>
              <a:off x="0" y="-1"/>
              <a:ext cx="12192000" cy="958413"/>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grpSp>
      <p:sp>
        <p:nvSpPr>
          <p:cNvPr id="2" name="Titre 1"/>
          <p:cNvSpPr>
            <a:spLocks noGrp="1"/>
          </p:cNvSpPr>
          <p:nvPr>
            <p:ph type="title"/>
          </p:nvPr>
        </p:nvSpPr>
        <p:spPr/>
        <p:txBody>
          <a:bodyPr/>
          <a:lstStyle/>
          <a:p>
            <a:r>
              <a:rPr lang="fr-FR"/>
              <a:t>Cliquez et modifiez le titre</a:t>
            </a:r>
          </a:p>
        </p:txBody>
      </p:sp>
      <p:sp>
        <p:nvSpPr>
          <p:cNvPr id="5" name="Espace réservé du pied de page 4"/>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
        <p:nvSpPr>
          <p:cNvPr id="7" name="Espace réservé du texte 2"/>
          <p:cNvSpPr>
            <a:spLocks noGrp="1"/>
          </p:cNvSpPr>
          <p:nvPr>
            <p:ph idx="1"/>
          </p:nvPr>
        </p:nvSpPr>
        <p:spPr>
          <a:xfrm>
            <a:off x="293077" y="1101616"/>
            <a:ext cx="11652738" cy="5075347"/>
          </a:xfrm>
          <a:prstGeom prst="rect">
            <a:avLst/>
          </a:prstGeom>
        </p:spPr>
        <p:txBody>
          <a:bodyPr vert="horz" lIns="91440" tIns="45720" rIns="91440" bIns="45720" rtlCol="0">
            <a:normAutofit/>
          </a:bodyPr>
          <a:lstStyle>
            <a:lvl1pPr>
              <a:defRPr cap="small" baseline="0">
                <a:solidFill>
                  <a:srgbClr val="3C4849"/>
                </a:solidFill>
              </a:defRPr>
            </a:lvl1pPr>
            <a:lvl3pPr>
              <a:defRPr b="1"/>
            </a:lvl3pPr>
          </a:lstStyle>
          <a:p>
            <a:pPr marL="742950" lvl="0" indent="-285750" algn="l" defTabSz="914400" rtl="0" eaLnBrk="1" latinLnBrk="0" hangingPunct="1">
              <a:lnSpc>
                <a:spcPct val="150000"/>
              </a:lnSpc>
              <a:buFont typeface="Wingdings" panose="05000000000000000000" pitchFamily="2" charset="2"/>
              <a:buChar char="§"/>
            </a:pPr>
            <a:r>
              <a:rPr lang="fr-FR" dirty="0"/>
              <a:t>Cliquez pour modifier les styles du texte du masque</a:t>
            </a:r>
          </a:p>
          <a:p>
            <a:pPr lvl="2"/>
            <a:r>
              <a:rPr lang="fr-FR" dirty="0"/>
              <a:t>Deuxième niveau</a:t>
            </a:r>
          </a:p>
          <a:p>
            <a:pPr lvl="3"/>
            <a:r>
              <a:rPr lang="fr-FR" dirty="0"/>
              <a:t>Troisième niveau</a:t>
            </a:r>
          </a:p>
          <a:p>
            <a:pPr lvl="4"/>
            <a:r>
              <a:rPr lang="fr-FR" dirty="0"/>
              <a:t>Quatrième niveau</a:t>
            </a:r>
          </a:p>
          <a:p>
            <a:pPr lvl="5"/>
            <a:r>
              <a:rPr lang="fr-FR" dirty="0"/>
              <a:t>Cinquième niveau</a:t>
            </a:r>
          </a:p>
        </p:txBody>
      </p:sp>
      <p:pic>
        <p:nvPicPr>
          <p:cNvPr id="12" name="Imag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0186" y="76393"/>
            <a:ext cx="2604183" cy="86256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eu">
    <p:spTree>
      <p:nvGrpSpPr>
        <p:cNvPr id="1" name=""/>
        <p:cNvGrpSpPr/>
        <p:nvPr/>
      </p:nvGrpSpPr>
      <p:grpSpPr>
        <a:xfrm>
          <a:off x="0" y="0"/>
          <a:ext cx="0" cy="0"/>
          <a:chOff x="0" y="0"/>
          <a:chExt cx="0" cy="0"/>
        </a:xfrm>
      </p:grpSpPr>
      <p:grpSp>
        <p:nvGrpSpPr>
          <p:cNvPr id="11" name="Grouper 10"/>
          <p:cNvGrpSpPr/>
          <p:nvPr userDrawn="1"/>
        </p:nvGrpSpPr>
        <p:grpSpPr>
          <a:xfrm>
            <a:off x="0" y="-1"/>
            <a:ext cx="12192000" cy="958414"/>
            <a:chOff x="0" y="-1"/>
            <a:chExt cx="12192000" cy="958414"/>
          </a:xfrm>
        </p:grpSpPr>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958413"/>
            </a:xfrm>
            <a:prstGeom prst="rect">
              <a:avLst/>
            </a:prstGeom>
          </p:spPr>
        </p:pic>
        <p:sp>
          <p:nvSpPr>
            <p:cNvPr id="8" name="Rectangle 7"/>
            <p:cNvSpPr/>
            <p:nvPr userDrawn="1"/>
          </p:nvSpPr>
          <p:spPr>
            <a:xfrm>
              <a:off x="0" y="-1"/>
              <a:ext cx="12192000" cy="958413"/>
            </a:xfrm>
            <a:prstGeom prst="rect">
              <a:avLst/>
            </a:prstGeom>
            <a:solidFill>
              <a:schemeClr val="dk1">
                <a:alpha val="6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grpSp>
      <p:sp>
        <p:nvSpPr>
          <p:cNvPr id="2" name="Titre 1"/>
          <p:cNvSpPr>
            <a:spLocks noGrp="1"/>
          </p:cNvSpPr>
          <p:nvPr>
            <p:ph type="title"/>
          </p:nvPr>
        </p:nvSpPr>
        <p:spPr/>
        <p:txBody>
          <a:bodyPr/>
          <a:lstStyle/>
          <a:p>
            <a:r>
              <a:rPr lang="fr-FR" dirty="0"/>
              <a:t>Cliquez et modifiez le titre</a:t>
            </a:r>
          </a:p>
        </p:txBody>
      </p:sp>
      <p:sp>
        <p:nvSpPr>
          <p:cNvPr id="5" name="Espace réservé du pied de page 4"/>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0186" y="76393"/>
            <a:ext cx="2604183" cy="862567"/>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2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dirty="0"/>
              <a:t>Cliquez et modifiez le titre</a:t>
            </a:r>
          </a:p>
        </p:txBody>
      </p:sp>
      <p:sp>
        <p:nvSpPr>
          <p:cNvPr id="3" name="Espace réservé du contenu 2"/>
          <p:cNvSpPr>
            <a:spLocks noGrp="1"/>
          </p:cNvSpPr>
          <p:nvPr>
            <p:ph idx="1"/>
          </p:nvPr>
        </p:nvSpPr>
        <p:spPr/>
        <p:txBody>
          <a:bodyPr/>
          <a:lstStyle>
            <a:lvl1pPr>
              <a:defRPr>
                <a:solidFill>
                  <a:srgbClr val="FF6600"/>
                </a:solidFill>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a:solidFill>
                <a:prstClr val="black"/>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6" name="Rectangle 5"/>
          <p:cNvSpPr/>
          <p:nvPr userDrawn="1"/>
        </p:nvSpPr>
        <p:spPr>
          <a:xfrm>
            <a:off x="-1" y="0"/>
            <a:ext cx="12290323" cy="103238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prstClr val="black"/>
              </a:solidFill>
            </a:endParaRPr>
          </a:p>
        </p:txBody>
      </p:sp>
      <p:sp>
        <p:nvSpPr>
          <p:cNvPr id="2" name="Titre 1"/>
          <p:cNvSpPr>
            <a:spLocks noGrp="1"/>
          </p:cNvSpPr>
          <p:nvPr>
            <p:ph type="title"/>
          </p:nvPr>
        </p:nvSpPr>
        <p:spPr>
          <a:xfrm>
            <a:off x="4166886" y="2298036"/>
            <a:ext cx="8025114" cy="1655180"/>
          </a:xfrm>
        </p:spPr>
        <p:txBody>
          <a:bodyPr/>
          <a:lstStyle>
            <a:lvl1pPr algn="l">
              <a:defRPr>
                <a:solidFill>
                  <a:srgbClr val="616161"/>
                </a:solidFill>
              </a:defRPr>
            </a:lvl1pPr>
          </a:lstStyle>
          <a:p>
            <a:r>
              <a:rPr lang="fr-FR" dirty="0"/>
              <a:t>Cliquez et modifiez le titre</a:t>
            </a:r>
          </a:p>
        </p:txBody>
      </p:sp>
      <p:sp>
        <p:nvSpPr>
          <p:cNvPr id="3" name="Espace réservé du pied de page 2"/>
          <p:cNvSpPr>
            <a:spLocks noGrp="1"/>
          </p:cNvSpPr>
          <p:nvPr>
            <p:ph type="ftr" sz="quarter" idx="10"/>
          </p:nvPr>
        </p:nvSpPr>
        <p:spPr/>
        <p:txBody>
          <a:bodyPr/>
          <a:lstStyle/>
          <a:p>
            <a:r>
              <a:rPr lang="fr-FR" dirty="0">
                <a:solidFill>
                  <a:prstClr val="black">
                    <a:tint val="75000"/>
                  </a:prstClr>
                </a:solidFill>
              </a:rPr>
              <a:t>SOFTEAM 2017 - Strictly confidential</a:t>
            </a:r>
          </a:p>
        </p:txBody>
      </p:sp>
      <p:sp>
        <p:nvSpPr>
          <p:cNvPr id="4" name="Espace réservé du numéro de diapositive 3"/>
          <p:cNvSpPr>
            <a:spLocks noGrp="1"/>
          </p:cNvSpPr>
          <p:nvPr>
            <p:ph type="sldNum" sz="quarter" idx="11"/>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8" name="Imag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667"/>
            <a:ext cx="3692197" cy="845699"/>
          </a:xfrm>
          <a:prstGeom prst="rect">
            <a:avLst/>
          </a:prstGeom>
        </p:spPr>
      </p:pic>
      <p:pic>
        <p:nvPicPr>
          <p:cNvPr id="10" name="Imag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5817" y="1892600"/>
            <a:ext cx="3353831" cy="223691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7" name="Rectangle 6"/>
          <p:cNvSpPr/>
          <p:nvPr userDrawn="1"/>
        </p:nvSpPr>
        <p:spPr>
          <a:xfrm>
            <a:off x="0" y="0"/>
            <a:ext cx="12192000" cy="1066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solidFill>
                <a:prstClr val="white"/>
              </a:solidFill>
            </a:endParaRPr>
          </a:p>
        </p:txBody>
      </p:sp>
      <p:sp>
        <p:nvSpPr>
          <p:cNvPr id="2" name="Titre 1"/>
          <p:cNvSpPr>
            <a:spLocks noGrp="1"/>
          </p:cNvSpPr>
          <p:nvPr>
            <p:ph type="title"/>
          </p:nvPr>
        </p:nvSpPr>
        <p:spPr>
          <a:xfrm>
            <a:off x="609600" y="307812"/>
            <a:ext cx="10972800" cy="1143000"/>
          </a:xfrm>
        </p:spPr>
        <p:txBody>
          <a:bodyPr/>
          <a:lstStyle>
            <a:lvl1pPr>
              <a:defRPr b="1">
                <a:latin typeface="Tw Cen MT" charset="0"/>
                <a:ea typeface="Tw Cen MT" charset="0"/>
                <a:cs typeface="Tw Cen MT" charset="0"/>
              </a:defRPr>
            </a:lvl1pPr>
          </a:lstStyle>
          <a:p>
            <a:r>
              <a:rPr lang="fr-FR" dirty="0"/>
              <a:t>Cliquez et modifiez le titre</a:t>
            </a:r>
          </a:p>
        </p:txBody>
      </p:sp>
      <p:sp>
        <p:nvSpPr>
          <p:cNvPr id="4" name="Espace réservé de la date 3"/>
          <p:cNvSpPr>
            <a:spLocks noGrp="1"/>
          </p:cNvSpPr>
          <p:nvPr>
            <p:ph type="dt" sz="half" idx="10"/>
          </p:nvPr>
        </p:nvSpPr>
        <p:spPr>
          <a:xfrm>
            <a:off x="609600" y="6356351"/>
            <a:ext cx="2844800" cy="365125"/>
          </a:xfrm>
          <a:prstGeom prst="rect">
            <a:avLst/>
          </a:prstGeom>
        </p:spPr>
        <p:txBody>
          <a:bodyPr/>
          <a:lstStyle/>
          <a:p>
            <a:fld id="{D91F0FA4-8937-A243-B565-02963382DA2E}" type="datetimeFigureOut">
              <a:rPr lang="fr-FR">
                <a:solidFill>
                  <a:prstClr val="black"/>
                </a:solidFill>
              </a:rPr>
              <a:pPr/>
              <a:t>24/03/2019</a:t>
            </a:fld>
            <a:endParaRPr lang="fr-FR">
              <a:solidFill>
                <a:prstClr val="black"/>
              </a:solidFill>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617EEF21-0484-4140-8CAB-B28F1D3AC63D}"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290322" cy="7083972"/>
          </a:xfrm>
          <a:prstGeom prst="rect">
            <a:avLst/>
          </a:prstGeom>
        </p:spPr>
      </p:pic>
      <p:sp>
        <p:nvSpPr>
          <p:cNvPr id="2" name="Titre 1"/>
          <p:cNvSpPr>
            <a:spLocks noGrp="1"/>
          </p:cNvSpPr>
          <p:nvPr>
            <p:ph type="title"/>
          </p:nvPr>
        </p:nvSpPr>
        <p:spPr>
          <a:xfrm>
            <a:off x="-1" y="5461054"/>
            <a:ext cx="12192001" cy="514570"/>
          </a:xfrm>
        </p:spPr>
        <p:txBody>
          <a:bodyPr/>
          <a:lstStyle>
            <a:lvl1pPr algn="ctr">
              <a:defRPr>
                <a:solidFill>
                  <a:schemeClr val="bg1"/>
                </a:solidFill>
              </a:defRPr>
            </a:lvl1pPr>
          </a:lstStyle>
          <a:p>
            <a:r>
              <a:rPr lang="fr-FR" dirty="0"/>
              <a:t>Cliquez et modifiez le titre</a:t>
            </a:r>
          </a:p>
        </p:txBody>
      </p:sp>
      <p:sp>
        <p:nvSpPr>
          <p:cNvPr id="3" name="Espace réservé du pied de page 2"/>
          <p:cNvSpPr>
            <a:spLocks noGrp="1"/>
          </p:cNvSpPr>
          <p:nvPr>
            <p:ph type="ftr" sz="quarter" idx="10"/>
          </p:nvPr>
        </p:nvSpPr>
        <p:spPr/>
        <p:txBody>
          <a:bodyPr/>
          <a:lstStyle/>
          <a:p>
            <a:r>
              <a:rPr lang="fr-FR" dirty="0">
                <a:solidFill>
                  <a:prstClr val="black">
                    <a:tint val="75000"/>
                  </a:prstClr>
                </a:solidFill>
              </a:rPr>
              <a:t>SOFTEAM 2017 - Strictly confidential</a:t>
            </a:r>
          </a:p>
        </p:txBody>
      </p:sp>
      <p:sp>
        <p:nvSpPr>
          <p:cNvPr id="4" name="Espace réservé du numéro de diapositive 3"/>
          <p:cNvSpPr>
            <a:spLocks noGrp="1"/>
          </p:cNvSpPr>
          <p:nvPr>
            <p:ph type="sldNum" sz="quarter" idx="11"/>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9" name="Imag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641" y="216160"/>
            <a:ext cx="3586655" cy="77181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9" name="Rectangle 8"/>
          <p:cNvSpPr/>
          <p:nvPr userDrawn="1"/>
        </p:nvSpPr>
        <p:spPr>
          <a:xfrm>
            <a:off x="2921620" y="0"/>
            <a:ext cx="9270380"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solidFill>
                <a:prstClr val="black"/>
              </a:solidFill>
            </a:endParaRPr>
          </a:p>
        </p:txBody>
      </p:sp>
      <p:sp>
        <p:nvSpPr>
          <p:cNvPr id="4" name="Espace réservé du pied de page 3"/>
          <p:cNvSpPr>
            <a:spLocks noGrp="1"/>
          </p:cNvSpPr>
          <p:nvPr>
            <p:ph type="ftr" sz="quarter" idx="11"/>
          </p:nvPr>
        </p:nvSpPr>
        <p:spPr>
          <a:xfrm>
            <a:off x="4369038" y="6369050"/>
            <a:ext cx="5498862" cy="365125"/>
          </a:xfrm>
        </p:spPr>
        <p:txBody>
          <a:bodyPr/>
          <a:lstStyle/>
          <a:p>
            <a:r>
              <a:rPr lang="fr-FR" dirty="0">
                <a:solidFill>
                  <a:prstClr val="black">
                    <a:tint val="75000"/>
                  </a:prstClr>
                </a:solidFill>
              </a:rPr>
              <a:t>SOFTEAM 2017 - Strictly confidential</a:t>
            </a:r>
          </a:p>
        </p:txBody>
      </p:sp>
      <p:sp>
        <p:nvSpPr>
          <p:cNvPr id="5" name="Espace réservé du numéro de diapositive 4"/>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
        <p:nvSpPr>
          <p:cNvPr id="6" name="Rectangle 5"/>
          <p:cNvSpPr/>
          <p:nvPr userDrawn="1"/>
        </p:nvSpPr>
        <p:spPr>
          <a:xfrm>
            <a:off x="0" y="9832"/>
            <a:ext cx="2921620" cy="6858000"/>
          </a:xfrm>
          <a:prstGeom prst="rect">
            <a:avLst/>
          </a:prstGeom>
          <a:solidFill>
            <a:srgbClr val="2B37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b="1" dirty="0">
              <a:solidFill>
                <a:prstClr val="white"/>
              </a:solidFill>
              <a:latin typeface="Ostrich Sans Black" panose="00000A00000000000000" pitchFamily="50" charset="0"/>
              <a:cs typeface="Calibri Light" panose="020F0302020204030204" pitchFamily="34" charset="0"/>
            </a:endParaRPr>
          </a:p>
        </p:txBody>
      </p:sp>
      <p:sp>
        <p:nvSpPr>
          <p:cNvPr id="2" name="Titre 1"/>
          <p:cNvSpPr>
            <a:spLocks noGrp="1"/>
          </p:cNvSpPr>
          <p:nvPr>
            <p:ph type="title"/>
          </p:nvPr>
        </p:nvSpPr>
        <p:spPr>
          <a:xfrm>
            <a:off x="1" y="2818793"/>
            <a:ext cx="2921620" cy="514570"/>
          </a:xfrm>
        </p:spPr>
        <p:txBody>
          <a:bodyPr/>
          <a:lstStyle>
            <a:lvl1pPr marL="0" algn="ctr" defTabSz="914400" rtl="0" eaLnBrk="1" latinLnBrk="0" hangingPunct="1">
              <a:defRPr lang="fr-FR" sz="3600" b="1" i="0" kern="1200">
                <a:solidFill>
                  <a:schemeClr val="lt1"/>
                </a:solidFill>
                <a:latin typeface="Tw Cen MT Condensed Extra Bold" charset="0"/>
                <a:ea typeface="Tw Cen MT Condensed Extra Bold" charset="0"/>
                <a:cs typeface="Tw Cen MT Condensed Extra Bold" charset="0"/>
              </a:defRPr>
            </a:lvl1pPr>
          </a:lstStyle>
          <a:p>
            <a:r>
              <a:rPr lang="fr-FR" dirty="0"/>
              <a:t>Cliquez et modifiez le titre</a:t>
            </a:r>
          </a:p>
        </p:txBody>
      </p:sp>
      <p:sp>
        <p:nvSpPr>
          <p:cNvPr id="8" name="Espace réservé du texte 7"/>
          <p:cNvSpPr>
            <a:spLocks noGrp="1"/>
          </p:cNvSpPr>
          <p:nvPr>
            <p:ph type="body" sz="quarter" idx="13"/>
          </p:nvPr>
        </p:nvSpPr>
        <p:spPr>
          <a:xfrm>
            <a:off x="2921619" y="285136"/>
            <a:ext cx="9181891" cy="5857438"/>
          </a:xfrm>
        </p:spPr>
        <p:txBody>
          <a:bodyPr/>
          <a:lstStyle>
            <a:lvl1pPr marL="536575" indent="-234950">
              <a:tabLst/>
              <a:defRPr sz="2800" cap="all" baseline="0">
                <a:solidFill>
                  <a:srgbClr val="616161"/>
                </a:solidFill>
                <a:latin typeface="Tw Cen MT Condensed Extra Bold" charset="0"/>
                <a:ea typeface="Tw Cen MT Condensed Extra Bold" charset="0"/>
                <a:cs typeface="Tw Cen MT Condensed Extra Bold" charset="0"/>
              </a:defRPr>
            </a:lvl1pPr>
            <a:lvl2pPr marL="898525" indent="-254000">
              <a:tabLst/>
              <a:defRPr sz="2400">
                <a:latin typeface="Tw Cen MT Condensed Extra Bold" charset="0"/>
                <a:ea typeface="Tw Cen MT Condensed Extra Bold" charset="0"/>
                <a:cs typeface="Tw Cen MT Condensed Extra Bold" charset="0"/>
              </a:defRPr>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2150" y="6175667"/>
            <a:ext cx="1797319" cy="3867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9" name="Rectangle 8"/>
          <p:cNvSpPr/>
          <p:nvPr userDrawn="1"/>
        </p:nvSpPr>
        <p:spPr>
          <a:xfrm>
            <a:off x="2921620" y="0"/>
            <a:ext cx="9270380"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solidFill>
                <a:prstClr val="black"/>
              </a:solidFill>
            </a:endParaRPr>
          </a:p>
        </p:txBody>
      </p:sp>
      <p:sp>
        <p:nvSpPr>
          <p:cNvPr id="4" name="Espace réservé du pied de page 3"/>
          <p:cNvSpPr>
            <a:spLocks noGrp="1"/>
          </p:cNvSpPr>
          <p:nvPr>
            <p:ph type="ftr" sz="quarter" idx="11"/>
          </p:nvPr>
        </p:nvSpPr>
        <p:spPr>
          <a:xfrm>
            <a:off x="4148761" y="6356349"/>
            <a:ext cx="5362160" cy="365125"/>
          </a:xfrm>
        </p:spPr>
        <p:txBody>
          <a:bodyPr/>
          <a:lstStyle/>
          <a:p>
            <a:r>
              <a:rPr lang="fr-FR" dirty="0">
                <a:solidFill>
                  <a:prstClr val="black">
                    <a:tint val="75000"/>
                  </a:prstClr>
                </a:solidFill>
              </a:rPr>
              <a:t>SOFTEAM 2017 - Strictly confidential</a:t>
            </a:r>
          </a:p>
        </p:txBody>
      </p:sp>
      <p:sp>
        <p:nvSpPr>
          <p:cNvPr id="5" name="Espace réservé du numéro de diapositive 4"/>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
        <p:nvSpPr>
          <p:cNvPr id="6" name="Rectangle 5"/>
          <p:cNvSpPr/>
          <p:nvPr userDrawn="1"/>
        </p:nvSpPr>
        <p:spPr>
          <a:xfrm>
            <a:off x="0" y="0"/>
            <a:ext cx="2921620" cy="6858000"/>
          </a:xfrm>
          <a:prstGeom prst="rect">
            <a:avLst/>
          </a:prstGeom>
          <a:solidFill>
            <a:srgbClr val="2B37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b="1" dirty="0">
              <a:solidFill>
                <a:prstClr val="white"/>
              </a:solidFill>
              <a:latin typeface="Ostrich Sans Black" panose="00000A00000000000000" pitchFamily="50" charset="0"/>
              <a:cs typeface="Calibri Light" panose="020F0302020204030204" pitchFamily="34" charset="0"/>
            </a:endParaRPr>
          </a:p>
        </p:txBody>
      </p:sp>
      <p:sp>
        <p:nvSpPr>
          <p:cNvPr id="2" name="Titre 1"/>
          <p:cNvSpPr>
            <a:spLocks noGrp="1"/>
          </p:cNvSpPr>
          <p:nvPr>
            <p:ph type="title"/>
          </p:nvPr>
        </p:nvSpPr>
        <p:spPr>
          <a:xfrm>
            <a:off x="1" y="2818793"/>
            <a:ext cx="2921620" cy="514570"/>
          </a:xfrm>
        </p:spPr>
        <p:txBody>
          <a:bodyPr/>
          <a:lstStyle>
            <a:lvl1pPr marL="0" algn="ctr" defTabSz="914400" rtl="0" eaLnBrk="1" latinLnBrk="0" hangingPunct="1">
              <a:defRPr lang="fr-FR" sz="3600" b="1" kern="1200">
                <a:solidFill>
                  <a:schemeClr val="lt1"/>
                </a:solidFill>
                <a:latin typeface="Tw Cen MT Condensed Extra Bold" charset="0"/>
                <a:ea typeface="Tw Cen MT Condensed Extra Bold" charset="0"/>
                <a:cs typeface="Tw Cen MT Condensed Extra Bold" charset="0"/>
              </a:defRPr>
            </a:lvl1pPr>
          </a:lstStyle>
          <a:p>
            <a:r>
              <a:rPr lang="fr-FR" dirty="0"/>
              <a:t>Cliquez et modifiez le titre</a:t>
            </a:r>
          </a:p>
        </p:txBody>
      </p:sp>
      <p:pic>
        <p:nvPicPr>
          <p:cNvPr id="10" name="Imag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2150" y="6175667"/>
            <a:ext cx="1797319" cy="386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i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5" name="Espace réservé du pied de page 4"/>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
        <p:nvSpPr>
          <p:cNvPr id="7" name="Espace réservé du texte 2"/>
          <p:cNvSpPr>
            <a:spLocks noGrp="1"/>
          </p:cNvSpPr>
          <p:nvPr>
            <p:ph idx="1"/>
          </p:nvPr>
        </p:nvSpPr>
        <p:spPr>
          <a:xfrm>
            <a:off x="293077" y="1101616"/>
            <a:ext cx="11652738" cy="5075347"/>
          </a:xfrm>
          <a:prstGeom prst="rect">
            <a:avLst/>
          </a:prstGeom>
        </p:spPr>
        <p:txBody>
          <a:bodyPr vert="horz" lIns="91440" tIns="45720" rIns="91440" bIns="45720" rtlCol="0">
            <a:normAutofit/>
          </a:bodyPr>
          <a:lstStyle>
            <a:lvl1pPr>
              <a:defRPr cap="all" baseline="0">
                <a:latin typeface="Tw Cen MT Condensed Extra Bold" charset="0"/>
                <a:ea typeface="Tw Cen MT Condensed Extra Bold" charset="0"/>
                <a:cs typeface="Tw Cen MT Condensed Extra Bold" charset="0"/>
              </a:defRPr>
            </a:lvl1pPr>
          </a:lstStyle>
          <a:p>
            <a:pPr marL="742950" lvl="0" indent="-285750" algn="l" defTabSz="914400" rtl="0" eaLnBrk="1" latinLnBrk="0" hangingPunct="1">
              <a:lnSpc>
                <a:spcPct val="150000"/>
              </a:lnSpc>
              <a:buFont typeface="Wingdings" panose="05000000000000000000" pitchFamily="2" charset="2"/>
              <a:buChar char="§"/>
            </a:pPr>
            <a:r>
              <a:rPr lang="fr-FR" dirty="0"/>
              <a:t>Cliquez pour modifier les styles du texte du masque</a:t>
            </a:r>
          </a:p>
          <a:p>
            <a:pPr lvl="2"/>
            <a:r>
              <a:rPr lang="fr-FR" dirty="0"/>
              <a:t>Deuxième niveau</a:t>
            </a:r>
          </a:p>
          <a:p>
            <a:pPr lvl="3"/>
            <a:r>
              <a:rPr lang="fr-FR" dirty="0"/>
              <a:t>Troisième niveau</a:t>
            </a:r>
          </a:p>
          <a:p>
            <a:pPr lvl="4"/>
            <a:r>
              <a:rPr lang="fr-FR" dirty="0"/>
              <a:t>Quatrième niveau</a:t>
            </a:r>
          </a:p>
          <a:p>
            <a:pPr lvl="5"/>
            <a:r>
              <a:rPr lang="fr-FR" dirty="0"/>
              <a:t>Cinquième niveau</a:t>
            </a: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4" name="Espace réservé du pied de page 3"/>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5" name="Espace réservé du numéro de diapositive 4"/>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dirty="0">
                <a:solidFill>
                  <a:prstClr val="black">
                    <a:tint val="75000"/>
                  </a:prstClr>
                </a:solidFill>
              </a:rPr>
              <a:t>SOFTEAM 2017 - Strictly confidential</a:t>
            </a:r>
          </a:p>
        </p:txBody>
      </p:sp>
      <p:sp>
        <p:nvSpPr>
          <p:cNvPr id="4" name="Espace réservé du numéro de diapositive 3"/>
          <p:cNvSpPr>
            <a:spLocks noGrp="1"/>
          </p:cNvSpPr>
          <p:nvPr>
            <p:ph type="sldNum" sz="quarter" idx="12"/>
          </p:nvPr>
        </p:nvSpPr>
        <p:spPr/>
        <p:txBody>
          <a:body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93077" y="1101616"/>
            <a:ext cx="11652738" cy="5075347"/>
          </a:xfrm>
          <a:prstGeom prst="rect">
            <a:avLst/>
          </a:prstGeom>
        </p:spPr>
        <p:txBody>
          <a:bodyPr vert="horz" lIns="91440" tIns="45720" rIns="91440" bIns="45720" rtlCol="0">
            <a:normAutofit/>
          </a:bodyPr>
          <a:lstStyle/>
          <a:p>
            <a:pPr marL="742950" lvl="0" indent="-285750" algn="l" defTabSz="914400" rtl="0" eaLnBrk="1" latinLnBrk="0" hangingPunct="1">
              <a:lnSpc>
                <a:spcPct val="150000"/>
              </a:lnSpc>
              <a:buFont typeface="Wingdings" panose="05000000000000000000" pitchFamily="2" charset="2"/>
              <a:buChar char="§"/>
            </a:pPr>
            <a:r>
              <a:rPr lang="fr-FR" dirty="0"/>
              <a:t>Cliquez pour modifier les styles du texte du masque</a:t>
            </a:r>
          </a:p>
          <a:p>
            <a:pPr lvl="2"/>
            <a:r>
              <a:rPr lang="fr-FR" dirty="0"/>
              <a:t>Deuxième niveau</a:t>
            </a:r>
          </a:p>
          <a:p>
            <a:pPr lvl="3"/>
            <a:r>
              <a:rPr lang="fr-FR" dirty="0"/>
              <a:t>Troisième niveau</a:t>
            </a:r>
          </a:p>
          <a:p>
            <a:pPr lvl="4"/>
            <a:r>
              <a:rPr lang="fr-FR" dirty="0"/>
              <a:t>Quatrième niveau</a:t>
            </a:r>
          </a:p>
          <a:p>
            <a:pPr lvl="5"/>
            <a:r>
              <a:rPr lang="fr-FR" dirty="0"/>
              <a:t>Cinquième niveau</a:t>
            </a:r>
          </a:p>
        </p:txBody>
      </p:sp>
      <p:sp>
        <p:nvSpPr>
          <p:cNvPr id="5" name="Espace réservé du pied de page 4"/>
          <p:cNvSpPr>
            <a:spLocks noGrp="1"/>
          </p:cNvSpPr>
          <p:nvPr>
            <p:ph type="ftr" sz="quarter" idx="3"/>
          </p:nvPr>
        </p:nvSpPr>
        <p:spPr>
          <a:xfrm>
            <a:off x="2987516" y="6356350"/>
            <a:ext cx="626386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solidFill>
                  <a:prstClr val="black">
                    <a:tint val="75000"/>
                  </a:prstClr>
                </a:solidFill>
              </a:rPr>
              <a:t>SOFTEAM 2017 - Strictly confidential</a:t>
            </a:r>
          </a:p>
        </p:txBody>
      </p:sp>
      <p:sp>
        <p:nvSpPr>
          <p:cNvPr id="6" name="Espace réservé du numéro de diapositive 5"/>
          <p:cNvSpPr>
            <a:spLocks noGrp="1"/>
          </p:cNvSpPr>
          <p:nvPr>
            <p:ph type="sldNum" sz="quarter" idx="4"/>
          </p:nvPr>
        </p:nvSpPr>
        <p:spPr>
          <a:xfrm>
            <a:off x="10591800" y="6356350"/>
            <a:ext cx="13540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611B72-4BCF-094A-A34F-F29E8AC4E2DC}" type="slidenum">
              <a:rPr lang="fr-FR" smtClean="0">
                <a:solidFill>
                  <a:prstClr val="black">
                    <a:tint val="75000"/>
                  </a:prstClr>
                </a:solidFill>
              </a:rPr>
              <a:pPr/>
              <a:t>‹#›</a:t>
            </a:fld>
            <a:endParaRPr lang="fr-FR" dirty="0">
              <a:solidFill>
                <a:prstClr val="black">
                  <a:tint val="75000"/>
                </a:prstClr>
              </a:solidFill>
            </a:endParaRPr>
          </a:p>
        </p:txBody>
      </p:sp>
      <p:pic>
        <p:nvPicPr>
          <p:cNvPr id="8" name="Image 7"/>
          <p:cNvPicPr>
            <a:picLocks noChangeAspect="1"/>
          </p:cNvPicPr>
          <p:nvPr userDrawn="1"/>
        </p:nvPicPr>
        <p:blipFill rotWithShape="1">
          <a:blip r:embed="rId32" cstate="email">
            <a:extLst>
              <a:ext uri="{28A0092B-C50C-407E-A947-70E740481C1C}">
                <a14:useLocalDpi xmlns:a14="http://schemas.microsoft.com/office/drawing/2010/main"/>
              </a:ext>
            </a:extLst>
          </a:blip>
          <a:srcRect/>
          <a:stretch/>
        </p:blipFill>
        <p:spPr>
          <a:xfrm>
            <a:off x="0" y="211"/>
            <a:ext cx="12192000" cy="958413"/>
          </a:xfrm>
          <a:prstGeom prst="rect">
            <a:avLst/>
          </a:prstGeom>
        </p:spPr>
      </p:pic>
      <p:sp>
        <p:nvSpPr>
          <p:cNvPr id="7" name="Rectangle 6"/>
          <p:cNvSpPr/>
          <p:nvPr userDrawn="1"/>
        </p:nvSpPr>
        <p:spPr>
          <a:xfrm>
            <a:off x="11929" y="211"/>
            <a:ext cx="12192000" cy="958413"/>
          </a:xfrm>
          <a:prstGeom prst="rect">
            <a:avLst/>
          </a:prstGeom>
          <a:solidFill>
            <a:schemeClr val="dk1">
              <a:alpha val="5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solidFill>
                <a:prstClr val="white"/>
              </a:solidFill>
            </a:endParaRPr>
          </a:p>
        </p:txBody>
      </p:sp>
      <p:sp>
        <p:nvSpPr>
          <p:cNvPr id="2" name="Espace réservé du titre 1"/>
          <p:cNvSpPr>
            <a:spLocks noGrp="1"/>
          </p:cNvSpPr>
          <p:nvPr>
            <p:ph type="title"/>
          </p:nvPr>
        </p:nvSpPr>
        <p:spPr>
          <a:xfrm>
            <a:off x="2251881" y="222132"/>
            <a:ext cx="9940119" cy="514570"/>
          </a:xfrm>
          <a:prstGeom prst="rect">
            <a:avLst/>
          </a:prstGeom>
        </p:spPr>
        <p:txBody>
          <a:bodyPr vert="horz" lIns="91440" tIns="45720" rIns="91440" bIns="45720" rtlCol="0" anchor="ctr">
            <a:noAutofit/>
          </a:bodyPr>
          <a:lstStyle/>
          <a:p>
            <a:r>
              <a:rPr lang="fr-FR" dirty="0"/>
              <a:t>Cliquez et modifiez le titre</a:t>
            </a:r>
          </a:p>
        </p:txBody>
      </p:sp>
      <p:sp>
        <p:nvSpPr>
          <p:cNvPr id="9" name="ZoneTexte 8"/>
          <p:cNvSpPr txBox="1"/>
          <p:nvPr userDrawn="1"/>
        </p:nvSpPr>
        <p:spPr>
          <a:xfrm>
            <a:off x="293077" y="6415801"/>
            <a:ext cx="979755" cy="246221"/>
          </a:xfrm>
          <a:prstGeom prst="rect">
            <a:avLst/>
          </a:prstGeom>
          <a:noFill/>
        </p:spPr>
        <p:txBody>
          <a:bodyPr wrap="none" rtlCol="0">
            <a:spAutoFit/>
          </a:bodyPr>
          <a:lstStyle/>
          <a:p>
            <a:r>
              <a:rPr lang="fr-FR" sz="1000" dirty="0">
                <a:solidFill>
                  <a:srgbClr val="616161"/>
                </a:solidFill>
                <a:latin typeface="Tw Cen MT Condensed Extra Bold" charset="0"/>
                <a:ea typeface="Tw Cen MT Condensed Extra Bold" charset="0"/>
                <a:cs typeface="Tw Cen MT Condensed Extra Bold" charset="0"/>
              </a:rPr>
              <a:t>@SofteamGroup</a:t>
            </a:r>
          </a:p>
        </p:txBody>
      </p:sp>
      <p:pic>
        <p:nvPicPr>
          <p:cNvPr id="4" name="Image 3"/>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a:off x="253681" y="275661"/>
            <a:ext cx="1797319" cy="386765"/>
          </a:xfrm>
          <a:prstGeom prst="rect">
            <a:avLst/>
          </a:prstGeom>
        </p:spPr>
      </p:pic>
    </p:spTree>
    <p:extLst>
      <p:ext uri="{BB962C8B-B14F-4D97-AF65-F5344CB8AC3E}">
        <p14:creationId xmlns:p14="http://schemas.microsoft.com/office/powerpoint/2010/main" val="1571360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hf hdr="0" dt="0"/>
  <p:txStyles>
    <p:titleStyle>
      <a:lvl1pPr marL="0" algn="l" defTabSz="914400" rtl="0" eaLnBrk="1" latinLnBrk="0" hangingPunct="1">
        <a:lnSpc>
          <a:spcPct val="90000"/>
        </a:lnSpc>
        <a:spcBef>
          <a:spcPct val="0"/>
        </a:spcBef>
        <a:buNone/>
        <a:defRPr lang="fr-FR" sz="3600" b="1" kern="1200" cap="all" baseline="0" dirty="0">
          <a:solidFill>
            <a:schemeClr val="bg1"/>
          </a:solidFill>
          <a:latin typeface="Tw Cen MT Condensed Extra Bold" charset="0"/>
          <a:ea typeface="Tw Cen MT Condensed Extra Bold" charset="0"/>
          <a:cs typeface="Tw Cen MT Condensed Extra Bold" charset="0"/>
        </a:defRPr>
      </a:lvl1pPr>
    </p:titleStyle>
    <p:body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Domain </a:t>
            </a:r>
            <a:r>
              <a:rPr lang="fr-FR" dirty="0" err="1"/>
              <a:t>driven</a:t>
            </a:r>
            <a:r>
              <a:rPr lang="fr-FR" dirty="0"/>
              <a:t> design</a:t>
            </a:r>
          </a:p>
        </p:txBody>
      </p:sp>
    </p:spTree>
    <p:extLst>
      <p:ext uri="{BB962C8B-B14F-4D97-AF65-F5344CB8AC3E}">
        <p14:creationId xmlns:p14="http://schemas.microsoft.com/office/powerpoint/2010/main" val="3127213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DDD and model driven design</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Model‐Driven Design </a:t>
            </a:r>
            <a:r>
              <a:rPr lang="en-US" sz="2800" b="0" dirty="0"/>
              <a:t>is the process of binding an </a:t>
            </a:r>
            <a:r>
              <a:rPr lang="en-US" sz="2800" dirty="0">
                <a:solidFill>
                  <a:srgbClr val="0070C0"/>
                </a:solidFill>
              </a:rPr>
              <a:t>analysis model </a:t>
            </a:r>
            <a:r>
              <a:rPr lang="en-US" sz="2800" b="0" dirty="0"/>
              <a:t>to a </a:t>
            </a:r>
            <a:r>
              <a:rPr lang="en-US" sz="2800" dirty="0">
                <a:solidFill>
                  <a:srgbClr val="0070C0"/>
                </a:solidFill>
              </a:rPr>
              <a:t>code implementation model</a:t>
            </a:r>
            <a:r>
              <a:rPr lang="en-US" sz="2800" b="0" dirty="0"/>
              <a:t> ensuring that both stay in sync and are useful during evolution.</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Model‐Driven Design  </a:t>
            </a:r>
            <a:r>
              <a:rPr lang="en-US" sz="2800" b="0" dirty="0"/>
              <a:t>differs from </a:t>
            </a:r>
            <a:r>
              <a:rPr lang="en-US" sz="2800" dirty="0">
                <a:solidFill>
                  <a:srgbClr val="0070C0"/>
                </a:solidFill>
              </a:rPr>
              <a:t>DDD</a:t>
            </a:r>
            <a:r>
              <a:rPr lang="en-US" sz="2800" b="0" dirty="0"/>
              <a:t> in that it is focused on implementation.</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DDD</a:t>
            </a:r>
            <a:r>
              <a:rPr lang="en-US" sz="2800" b="0" dirty="0"/>
              <a:t> focuses on </a:t>
            </a:r>
            <a:r>
              <a:rPr lang="en-US" sz="2800" dirty="0">
                <a:solidFill>
                  <a:schemeClr val="accent2"/>
                </a:solidFill>
              </a:rPr>
              <a:t>language</a:t>
            </a:r>
            <a:r>
              <a:rPr lang="en-US" sz="2800" b="0" dirty="0"/>
              <a:t>, </a:t>
            </a:r>
            <a:r>
              <a:rPr lang="en-US" sz="2800" dirty="0">
                <a:solidFill>
                  <a:schemeClr val="accent2"/>
                </a:solidFill>
              </a:rPr>
              <a:t>collaboration</a:t>
            </a:r>
            <a:r>
              <a:rPr lang="en-US" sz="2800" b="0" dirty="0"/>
              <a:t>, and </a:t>
            </a:r>
            <a:r>
              <a:rPr lang="en-US" sz="2800" dirty="0">
                <a:solidFill>
                  <a:schemeClr val="accent2"/>
                </a:solidFill>
              </a:rPr>
              <a:t>domain knowledge</a:t>
            </a:r>
            <a:r>
              <a:rPr lang="en-US" sz="2800" b="0" dirty="0"/>
              <a:t>. </a:t>
            </a:r>
          </a:p>
          <a:p>
            <a:pPr lvl="1">
              <a:lnSpc>
                <a:spcPct val="100000"/>
              </a:lnSpc>
              <a:spcBef>
                <a:spcPts val="1800"/>
              </a:spcBef>
              <a:buClr>
                <a:schemeClr val="accent4"/>
              </a:buClr>
              <a:buFont typeface="Calibri Light" panose="020F0302020204030204" pitchFamily="34" charset="0"/>
              <a:buChar char="│"/>
            </a:pPr>
            <a:r>
              <a:rPr lang="en-US" sz="2800" b="0" dirty="0"/>
              <a:t>The two complement each other. </a:t>
            </a:r>
            <a:endParaRPr lang="fr-FR" b="0" dirty="0"/>
          </a:p>
        </p:txBody>
      </p:sp>
    </p:spTree>
    <p:extLst>
      <p:ext uri="{BB962C8B-B14F-4D97-AF65-F5344CB8AC3E}">
        <p14:creationId xmlns:p14="http://schemas.microsoft.com/office/powerpoint/2010/main" val="1232198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Architecture </a:t>
            </a:r>
            <a:br>
              <a:rPr lang="en-GB" dirty="0"/>
            </a:br>
            <a:r>
              <a:rPr lang="en-GB" dirty="0"/>
              <a:t>Isolating the domain</a:t>
            </a:r>
            <a:endParaRPr lang="fr-FR" dirty="0"/>
          </a:p>
        </p:txBody>
      </p:sp>
    </p:spTree>
    <p:extLst>
      <p:ext uri="{BB962C8B-B14F-4D97-AF65-F5344CB8AC3E}">
        <p14:creationId xmlns:p14="http://schemas.microsoft.com/office/powerpoint/2010/main" val="373332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Architecture – isolating the domain</a:t>
            </a:r>
            <a:endParaRPr lang="fr-FR" dirty="0"/>
          </a:p>
        </p:txBody>
      </p:sp>
      <p:sp>
        <p:nvSpPr>
          <p:cNvPr id="10" name="Espace réservé du contenu 2"/>
          <p:cNvSpPr txBox="1">
            <a:spLocks/>
          </p:cNvSpPr>
          <p:nvPr/>
        </p:nvSpPr>
        <p:spPr>
          <a:xfrm>
            <a:off x="205273" y="1256400"/>
            <a:ext cx="11849878" cy="4855151"/>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b="0" dirty="0"/>
              <a:t>Developing software while following the principles of DDD does not require to use any particular application architecture style. </a:t>
            </a:r>
          </a:p>
          <a:p>
            <a:pPr lvl="1">
              <a:lnSpc>
                <a:spcPct val="100000"/>
              </a:lnSpc>
              <a:spcBef>
                <a:spcPts val="1800"/>
              </a:spcBef>
              <a:buClr>
                <a:schemeClr val="accent4"/>
              </a:buClr>
              <a:buFont typeface="Calibri Light" panose="020F0302020204030204" pitchFamily="34" charset="0"/>
              <a:buChar char="│"/>
            </a:pPr>
            <a:r>
              <a:rPr lang="en-US" sz="2800" b="0" dirty="0"/>
              <a:t>But, one thing that architecture must support is the isolation of your domain logic.</a:t>
            </a:r>
          </a:p>
          <a:p>
            <a:pPr lvl="1">
              <a:lnSpc>
                <a:spcPct val="100000"/>
              </a:lnSpc>
              <a:spcBef>
                <a:spcPts val="1800"/>
              </a:spcBef>
              <a:buClr>
                <a:schemeClr val="accent4"/>
              </a:buClr>
              <a:buFont typeface="Calibri Light" panose="020F0302020204030204" pitchFamily="34" charset="0"/>
              <a:buChar char="│"/>
            </a:pPr>
            <a:r>
              <a:rPr lang="en-US" sz="2800" b="0" dirty="0"/>
              <a:t>Separating the Concerns of the Application: allow separate evolution of presentation, persistence, and domain logic concerns of an application.</a:t>
            </a:r>
          </a:p>
          <a:p>
            <a:pPr lvl="1">
              <a:lnSpc>
                <a:spcPct val="100000"/>
              </a:lnSpc>
              <a:spcBef>
                <a:spcPts val="1800"/>
              </a:spcBef>
              <a:buClr>
                <a:schemeClr val="accent4"/>
              </a:buClr>
              <a:buFont typeface="Calibri Light" panose="020F0302020204030204" pitchFamily="34" charset="0"/>
              <a:buChar char="│"/>
            </a:pPr>
            <a:r>
              <a:rPr lang="en-US" sz="2800" b="0" dirty="0"/>
              <a:t>Abstraction from the Complexities of the Domain: exposing a coarse-grained set of use cases that encapsulate and hide the low-level domain details.</a:t>
            </a:r>
          </a:p>
        </p:txBody>
      </p:sp>
    </p:spTree>
    <p:extLst>
      <p:ext uri="{BB962C8B-B14F-4D97-AF65-F5344CB8AC3E}">
        <p14:creationId xmlns:p14="http://schemas.microsoft.com/office/powerpoint/2010/main" val="3888032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Architecture – classical Layered architecture</a:t>
            </a:r>
            <a:endParaRPr lang="fr-FR" dirty="0"/>
          </a:p>
        </p:txBody>
      </p:sp>
      <p:sp>
        <p:nvSpPr>
          <p:cNvPr id="10" name="Espace réservé du contenu 2"/>
          <p:cNvSpPr txBox="1">
            <a:spLocks/>
          </p:cNvSpPr>
          <p:nvPr/>
        </p:nvSpPr>
        <p:spPr>
          <a:xfrm>
            <a:off x="205273" y="1256400"/>
            <a:ext cx="11849878" cy="4855151"/>
          </a:xfrm>
          <a:prstGeom prst="rect">
            <a:avLst/>
          </a:prstGeom>
        </p:spPr>
        <p:txBody>
          <a:bodyPr vert="horz" lIns="91440" tIns="45720" rIns="91440" bIns="45720" rtlCol="0">
            <a:normAutofit lnSpcReduction="10000"/>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Presentation Layer </a:t>
            </a:r>
            <a:r>
              <a:rPr lang="en-US" sz="2800" b="0" dirty="0"/>
              <a:t>- Responsible for showing information to the user and interpreting the user’s commands. </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Application Layer </a:t>
            </a:r>
            <a:r>
              <a:rPr lang="en-US" sz="2800" b="0" dirty="0"/>
              <a:t>- Defines the jobs the software is supposed to do and directs the expressive domain objects to work out problems.</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Domain Layer (or Model Layer) </a:t>
            </a:r>
            <a:r>
              <a:rPr lang="en-US" sz="2800" b="0" dirty="0"/>
              <a:t>- Responsible for representing concepts of the business, information about the business situation, and business rules. </a:t>
            </a:r>
            <a:r>
              <a:rPr lang="en-US" sz="2800" dirty="0">
                <a:solidFill>
                  <a:schemeClr val="accent2">
                    <a:lumMod val="75000"/>
                  </a:schemeClr>
                </a:solidFill>
              </a:rPr>
              <a:t>This layer is the heart of business software.</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Infrastructure Layer </a:t>
            </a:r>
            <a:r>
              <a:rPr lang="en-US" sz="2800" b="0" dirty="0"/>
              <a:t>- Provides generic technical capabilities that support the higher layers: message sending for the application, persistence for the domain, drawing widgets for the UI, and so on.</a:t>
            </a:r>
          </a:p>
        </p:txBody>
      </p:sp>
    </p:spTree>
    <p:extLst>
      <p:ext uri="{BB962C8B-B14F-4D97-AF65-F5344CB8AC3E}">
        <p14:creationId xmlns:p14="http://schemas.microsoft.com/office/powerpoint/2010/main" val="370497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Architecture – classical Layered architecture</a:t>
            </a:r>
            <a:endParaRPr lang="fr-FR" dirty="0"/>
          </a:p>
        </p:txBody>
      </p:sp>
      <p:pic>
        <p:nvPicPr>
          <p:cNvPr id="3" name="Picture 2">
            <a:extLst>
              <a:ext uri="{FF2B5EF4-FFF2-40B4-BE49-F238E27FC236}">
                <a16:creationId xmlns:a16="http://schemas.microsoft.com/office/drawing/2014/main" id="{15C66A1E-BF57-4926-A2E6-B925B8C1A19C}"/>
              </a:ext>
            </a:extLst>
          </p:cNvPr>
          <p:cNvPicPr>
            <a:picLocks noChangeAspect="1"/>
          </p:cNvPicPr>
          <p:nvPr/>
        </p:nvPicPr>
        <p:blipFill>
          <a:blip r:embed="rId3"/>
          <a:stretch>
            <a:fillRect/>
          </a:stretch>
        </p:blipFill>
        <p:spPr>
          <a:xfrm>
            <a:off x="574831" y="1173008"/>
            <a:ext cx="4038112" cy="4740392"/>
          </a:xfrm>
          <a:prstGeom prst="rect">
            <a:avLst/>
          </a:prstGeom>
        </p:spPr>
      </p:pic>
      <p:pic>
        <p:nvPicPr>
          <p:cNvPr id="4" name="Picture 3">
            <a:extLst>
              <a:ext uri="{FF2B5EF4-FFF2-40B4-BE49-F238E27FC236}">
                <a16:creationId xmlns:a16="http://schemas.microsoft.com/office/drawing/2014/main" id="{F2A88923-5DDE-45DE-B3B2-6104F214040B}"/>
              </a:ext>
            </a:extLst>
          </p:cNvPr>
          <p:cNvPicPr>
            <a:picLocks noChangeAspect="1"/>
          </p:cNvPicPr>
          <p:nvPr/>
        </p:nvPicPr>
        <p:blipFill>
          <a:blip r:embed="rId4"/>
          <a:stretch>
            <a:fillRect/>
          </a:stretch>
        </p:blipFill>
        <p:spPr>
          <a:xfrm>
            <a:off x="6096001" y="1085629"/>
            <a:ext cx="5315758" cy="4987625"/>
          </a:xfrm>
          <a:prstGeom prst="rect">
            <a:avLst/>
          </a:prstGeom>
        </p:spPr>
      </p:pic>
    </p:spTree>
    <p:extLst>
      <p:ext uri="{BB962C8B-B14F-4D97-AF65-F5344CB8AC3E}">
        <p14:creationId xmlns:p14="http://schemas.microsoft.com/office/powerpoint/2010/main" val="1296034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 dependency inversion architecture</a:t>
            </a:r>
            <a:endParaRPr lang="fr-FR" dirty="0"/>
          </a:p>
        </p:txBody>
      </p:sp>
      <p:pic>
        <p:nvPicPr>
          <p:cNvPr id="5" name="Picture 4">
            <a:extLst>
              <a:ext uri="{FF2B5EF4-FFF2-40B4-BE49-F238E27FC236}">
                <a16:creationId xmlns:a16="http://schemas.microsoft.com/office/drawing/2014/main" id="{FA537306-B51D-4925-83D3-2ACC508B3809}"/>
              </a:ext>
            </a:extLst>
          </p:cNvPr>
          <p:cNvPicPr>
            <a:picLocks noChangeAspect="1"/>
          </p:cNvPicPr>
          <p:nvPr/>
        </p:nvPicPr>
        <p:blipFill>
          <a:blip r:embed="rId3"/>
          <a:stretch>
            <a:fillRect/>
          </a:stretch>
        </p:blipFill>
        <p:spPr>
          <a:xfrm>
            <a:off x="373068" y="1274641"/>
            <a:ext cx="3931944" cy="4798613"/>
          </a:xfrm>
          <a:prstGeom prst="rect">
            <a:avLst/>
          </a:prstGeom>
        </p:spPr>
      </p:pic>
      <p:pic>
        <p:nvPicPr>
          <p:cNvPr id="6" name="Picture 5">
            <a:extLst>
              <a:ext uri="{FF2B5EF4-FFF2-40B4-BE49-F238E27FC236}">
                <a16:creationId xmlns:a16="http://schemas.microsoft.com/office/drawing/2014/main" id="{39CF4B18-DC44-46AA-8F57-DD11FFEE432C}"/>
              </a:ext>
            </a:extLst>
          </p:cNvPr>
          <p:cNvPicPr>
            <a:picLocks noChangeAspect="1"/>
          </p:cNvPicPr>
          <p:nvPr/>
        </p:nvPicPr>
        <p:blipFill>
          <a:blip r:embed="rId4"/>
          <a:stretch>
            <a:fillRect/>
          </a:stretch>
        </p:blipFill>
        <p:spPr>
          <a:xfrm>
            <a:off x="4389234" y="1559721"/>
            <a:ext cx="7628431" cy="4076804"/>
          </a:xfrm>
          <a:prstGeom prst="rect">
            <a:avLst/>
          </a:prstGeom>
        </p:spPr>
      </p:pic>
    </p:spTree>
    <p:extLst>
      <p:ext uri="{BB962C8B-B14F-4D97-AF65-F5344CB8AC3E}">
        <p14:creationId xmlns:p14="http://schemas.microsoft.com/office/powerpoint/2010/main" val="103874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Architecture </a:t>
            </a:r>
            <a:endParaRPr lang="fr-FR" dirty="0"/>
          </a:p>
        </p:txBody>
      </p:sp>
      <p:sp>
        <p:nvSpPr>
          <p:cNvPr id="10" name="Espace réservé du contenu 2"/>
          <p:cNvSpPr txBox="1">
            <a:spLocks/>
          </p:cNvSpPr>
          <p:nvPr/>
        </p:nvSpPr>
        <p:spPr>
          <a:xfrm>
            <a:off x="205273" y="1256400"/>
            <a:ext cx="11849878" cy="4855151"/>
          </a:xfrm>
          <a:prstGeom prst="rect">
            <a:avLst/>
          </a:prstGeom>
        </p:spPr>
        <p:txBody>
          <a:bodyPr vert="horz" lIns="91440" tIns="45720" rIns="91440" bIns="45720" rtlCol="0">
            <a:normAutofit fontScale="92500"/>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dirty="0">
                <a:solidFill>
                  <a:schemeClr val="accent2">
                    <a:lumMod val="75000"/>
                  </a:schemeClr>
                </a:solidFill>
              </a:rPr>
              <a:t>The Domain Layer Is Where the Model Lives</a:t>
            </a:r>
            <a:r>
              <a:rPr lang="en-US" sz="2800" b="0" dirty="0"/>
              <a:t>. </a:t>
            </a:r>
          </a:p>
          <a:p>
            <a:pPr lvl="1">
              <a:lnSpc>
                <a:spcPct val="100000"/>
              </a:lnSpc>
              <a:spcBef>
                <a:spcPts val="1800"/>
              </a:spcBef>
              <a:buClr>
                <a:schemeClr val="accent4"/>
              </a:buClr>
              <a:buFont typeface="Calibri Light" panose="020F0302020204030204" pitchFamily="34" charset="0"/>
              <a:buChar char="│"/>
            </a:pPr>
            <a:r>
              <a:rPr lang="en-US" sz="2800" b="0" dirty="0"/>
              <a:t>LAYERED ARCHITECTURE is used in most systems today, under various layering schemes. However, </a:t>
            </a:r>
            <a:r>
              <a:rPr lang="en-US" sz="2800" dirty="0">
                <a:solidFill>
                  <a:schemeClr val="accent2">
                    <a:lumMod val="75000"/>
                  </a:schemeClr>
                </a:solidFill>
              </a:rPr>
              <a:t>domain-driven design requires only on particular layer to exist.</a:t>
            </a:r>
          </a:p>
          <a:p>
            <a:pPr lvl="1">
              <a:lnSpc>
                <a:spcPct val="100000"/>
              </a:lnSpc>
              <a:spcBef>
                <a:spcPts val="1800"/>
              </a:spcBef>
              <a:buClr>
                <a:schemeClr val="accent4"/>
              </a:buClr>
              <a:buFont typeface="Calibri Light" panose="020F0302020204030204" pitchFamily="34" charset="0"/>
              <a:buChar char="│"/>
            </a:pPr>
            <a:r>
              <a:rPr lang="en-US" sz="2800" b="0" dirty="0"/>
              <a:t>Many other architectures support the separation of concerns by dividing an application into areas that change together, such as :</a:t>
            </a:r>
            <a:r>
              <a:rPr lang="en-US" sz="3000" b="0" dirty="0"/>
              <a:t> </a:t>
            </a:r>
            <a:r>
              <a:rPr lang="en-US" sz="2800" dirty="0">
                <a:latin typeface="+mj-lt"/>
              </a:rPr>
              <a:t>Uncle Bob’s </a:t>
            </a:r>
            <a:r>
              <a:rPr lang="en-US" sz="2800" b="1" dirty="0">
                <a:solidFill>
                  <a:srgbClr val="0070C0"/>
                </a:solidFill>
                <a:latin typeface="+mj-lt"/>
              </a:rPr>
              <a:t>Clean Architecture</a:t>
            </a:r>
            <a:r>
              <a:rPr lang="en-US" sz="2800" dirty="0">
                <a:latin typeface="+mj-lt"/>
              </a:rPr>
              <a:t>,  The </a:t>
            </a:r>
            <a:r>
              <a:rPr lang="en-US" sz="2800" b="1" dirty="0">
                <a:solidFill>
                  <a:srgbClr val="0070C0"/>
                </a:solidFill>
                <a:latin typeface="+mj-lt"/>
              </a:rPr>
              <a:t>Hexagonal Architecture </a:t>
            </a:r>
            <a:r>
              <a:rPr lang="en-US" sz="2800" dirty="0">
                <a:latin typeface="+mj-lt"/>
              </a:rPr>
              <a:t>(also known as the Ports and Adapters Architecture), The </a:t>
            </a:r>
            <a:r>
              <a:rPr lang="en-US" sz="2800" b="1" dirty="0">
                <a:solidFill>
                  <a:srgbClr val="0070C0"/>
                </a:solidFill>
                <a:latin typeface="+mj-lt"/>
              </a:rPr>
              <a:t>Onion Architecture</a:t>
            </a:r>
            <a:r>
              <a:rPr lang="en-US" sz="3000" b="0" dirty="0"/>
              <a:t>.</a:t>
            </a:r>
          </a:p>
          <a:p>
            <a:pPr lvl="1">
              <a:lnSpc>
                <a:spcPct val="100000"/>
              </a:lnSpc>
              <a:spcBef>
                <a:spcPts val="1800"/>
              </a:spcBef>
              <a:buClr>
                <a:schemeClr val="accent4"/>
              </a:buClr>
              <a:buFont typeface="Calibri Light" panose="020F0302020204030204" pitchFamily="34" charset="0"/>
              <a:buChar char="│"/>
            </a:pPr>
            <a:r>
              <a:rPr lang="en-US" sz="2800" b="0" dirty="0"/>
              <a:t>When communicating across layers, to prevent exposing the details of the </a:t>
            </a:r>
            <a:r>
              <a:rPr lang="en-US" sz="2800" b="0"/>
              <a:t>domain model se </a:t>
            </a:r>
            <a:r>
              <a:rPr lang="en-US" sz="2800" b="0" dirty="0"/>
              <a:t>simple data transfer objects (DTOs), presentation models, and application event objects to communicate changes or actions in the domain.</a:t>
            </a:r>
          </a:p>
          <a:p>
            <a:pPr>
              <a:lnSpc>
                <a:spcPct val="100000"/>
              </a:lnSpc>
              <a:spcBef>
                <a:spcPts val="1800"/>
              </a:spcBef>
              <a:buClr>
                <a:schemeClr val="accent4"/>
              </a:buClr>
              <a:buFont typeface="Arial" panose="020B0604020202020204" pitchFamily="34" charset="0"/>
              <a:buChar char="•"/>
            </a:pPr>
            <a:endParaRPr lang="en-US" sz="3800" b="0" dirty="0"/>
          </a:p>
        </p:txBody>
      </p:sp>
    </p:spTree>
    <p:extLst>
      <p:ext uri="{BB962C8B-B14F-4D97-AF65-F5344CB8AC3E}">
        <p14:creationId xmlns:p14="http://schemas.microsoft.com/office/powerpoint/2010/main" val="522636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strategical patterns</a:t>
            </a:r>
            <a:endParaRPr lang="fr-FR" dirty="0"/>
          </a:p>
        </p:txBody>
      </p:sp>
    </p:spTree>
    <p:extLst>
      <p:ext uri="{BB962C8B-B14F-4D97-AF65-F5344CB8AC3E}">
        <p14:creationId xmlns:p14="http://schemas.microsoft.com/office/powerpoint/2010/main" val="3687598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 distillation</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00000"/>
              </a:lnSpc>
              <a:spcBef>
                <a:spcPts val="1800"/>
              </a:spcBef>
              <a:buClr>
                <a:schemeClr val="accent4"/>
              </a:buClr>
              <a:buNone/>
            </a:pPr>
            <a:r>
              <a:rPr lang="en-US" sz="2800" u="sng" dirty="0"/>
              <a:t>Strategic distillation of the domain model :</a:t>
            </a:r>
          </a:p>
          <a:p>
            <a:pPr marL="971550" lvl="1" indent="-514350">
              <a:lnSpc>
                <a:spcPct val="100000"/>
              </a:lnSpc>
              <a:spcBef>
                <a:spcPts val="1800"/>
              </a:spcBef>
              <a:buClr>
                <a:schemeClr val="accent4"/>
              </a:buClr>
              <a:buFont typeface="+mj-lt"/>
              <a:buAutoNum type="arabicPeriod"/>
            </a:pPr>
            <a:r>
              <a:rPr lang="en-US" sz="2800" b="0" dirty="0"/>
              <a:t>Aids all team members in grasping the overall design of the system and how it fits together</a:t>
            </a:r>
          </a:p>
          <a:p>
            <a:pPr marL="971550" lvl="1" indent="-514350">
              <a:lnSpc>
                <a:spcPct val="100000"/>
              </a:lnSpc>
              <a:spcBef>
                <a:spcPts val="1800"/>
              </a:spcBef>
              <a:buClr>
                <a:schemeClr val="accent4"/>
              </a:buClr>
              <a:buFont typeface="+mj-lt"/>
              <a:buAutoNum type="arabicPeriod"/>
            </a:pPr>
            <a:r>
              <a:rPr lang="en-US" sz="2800" b="0" dirty="0"/>
              <a:t>Facilitates communication by identifying a </a:t>
            </a:r>
            <a:r>
              <a:rPr lang="en-US" sz="2800" dirty="0">
                <a:solidFill>
                  <a:srgbClr val="0070C0"/>
                </a:solidFill>
              </a:rPr>
              <a:t>core model </a:t>
            </a:r>
            <a:r>
              <a:rPr lang="en-US" sz="2800" b="0" dirty="0"/>
              <a:t>of manageable size to enter the </a:t>
            </a:r>
            <a:r>
              <a:rPr lang="en-US" sz="2800" dirty="0">
                <a:solidFill>
                  <a:srgbClr val="0070C0"/>
                </a:solidFill>
              </a:rPr>
              <a:t>UBIQUITOUS LANGUAGE</a:t>
            </a:r>
            <a:r>
              <a:rPr lang="en-US" sz="2800" b="0" dirty="0"/>
              <a:t>.</a:t>
            </a:r>
          </a:p>
          <a:p>
            <a:pPr marL="971550" lvl="1" indent="-514350">
              <a:lnSpc>
                <a:spcPct val="100000"/>
              </a:lnSpc>
              <a:spcBef>
                <a:spcPts val="1800"/>
              </a:spcBef>
              <a:buClr>
                <a:schemeClr val="accent4"/>
              </a:buClr>
              <a:buFont typeface="+mj-lt"/>
              <a:buAutoNum type="arabicPeriod"/>
            </a:pPr>
            <a:r>
              <a:rPr lang="en-US" sz="2800" b="0" dirty="0"/>
              <a:t>Guides refactoring.</a:t>
            </a:r>
          </a:p>
          <a:p>
            <a:pPr marL="971550" lvl="1" indent="-514350">
              <a:lnSpc>
                <a:spcPct val="100000"/>
              </a:lnSpc>
              <a:spcBef>
                <a:spcPts val="1800"/>
              </a:spcBef>
              <a:buClr>
                <a:schemeClr val="accent4"/>
              </a:buClr>
              <a:buFont typeface="+mj-lt"/>
              <a:buAutoNum type="arabicPeriod"/>
            </a:pPr>
            <a:r>
              <a:rPr lang="en-US" sz="2800" b="0" dirty="0"/>
              <a:t>Focuses work on areas of the model with the most value.</a:t>
            </a:r>
          </a:p>
          <a:p>
            <a:pPr marL="971550" lvl="1" indent="-514350">
              <a:lnSpc>
                <a:spcPct val="100000"/>
              </a:lnSpc>
              <a:spcBef>
                <a:spcPts val="1800"/>
              </a:spcBef>
              <a:buClr>
                <a:schemeClr val="accent4"/>
              </a:buClr>
              <a:buFont typeface="+mj-lt"/>
              <a:buAutoNum type="arabicPeriod"/>
            </a:pPr>
            <a:r>
              <a:rPr lang="en-US" sz="2800" b="0" dirty="0"/>
              <a:t>Guides outsourcing, use of off-the-shelf components, and decisions about assignments</a:t>
            </a:r>
          </a:p>
          <a:p>
            <a:pPr marL="971550" lvl="1" indent="-514350">
              <a:lnSpc>
                <a:spcPct val="100000"/>
              </a:lnSpc>
              <a:spcBef>
                <a:spcPts val="1800"/>
              </a:spcBef>
              <a:buClr>
                <a:schemeClr val="accent4"/>
              </a:buClr>
              <a:buFont typeface="+mj-lt"/>
              <a:buAutoNum type="arabicPeriod"/>
            </a:pPr>
            <a:endParaRPr lang="en-US" sz="2800" b="0" dirty="0"/>
          </a:p>
        </p:txBody>
      </p:sp>
    </p:spTree>
    <p:extLst>
      <p:ext uri="{BB962C8B-B14F-4D97-AF65-F5344CB8AC3E}">
        <p14:creationId xmlns:p14="http://schemas.microsoft.com/office/powerpoint/2010/main" val="928560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STRATEGICAL PATTERNS</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endParaRPr lang="en-US" sz="2800" dirty="0">
              <a:solidFill>
                <a:srgbClr val="0070C0"/>
              </a:solidFill>
            </a:endParaRP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Core domain</a:t>
            </a:r>
            <a:r>
              <a:rPr lang="en-US" sz="2800" dirty="0"/>
              <a:t> </a:t>
            </a:r>
            <a:r>
              <a:rPr lang="en-US" sz="2800" b="0" dirty="0"/>
              <a:t>– is made by those parts of the model distinctive and central to the purposes of the intended applications.</a:t>
            </a:r>
            <a:endParaRPr lang="fr-FR" sz="2800" b="0" dirty="0"/>
          </a:p>
          <a:p>
            <a:pPr lvl="1">
              <a:lnSpc>
                <a:spcPct val="100000"/>
              </a:lnSpc>
              <a:spcBef>
                <a:spcPts val="1800"/>
              </a:spcBef>
              <a:buClr>
                <a:schemeClr val="accent4"/>
              </a:buClr>
              <a:buFont typeface="Calibri Light" panose="020F0302020204030204" pitchFamily="34" charset="0"/>
              <a:buChar char="│"/>
            </a:pPr>
            <a:r>
              <a:rPr lang="en-GB" sz="2800" dirty="0">
                <a:solidFill>
                  <a:srgbClr val="0070C0"/>
                </a:solidFill>
              </a:rPr>
              <a:t>Generic domain </a:t>
            </a:r>
            <a:r>
              <a:rPr lang="en-GB" sz="2800" b="0" dirty="0"/>
              <a:t>– </a:t>
            </a:r>
            <a:r>
              <a:rPr lang="en-US" sz="2800" b="0" dirty="0"/>
              <a:t>These subdomains aren’t core to the business, but the business can’t operate without them.</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Supporting Domains </a:t>
            </a:r>
            <a:r>
              <a:rPr lang="en-US" sz="2800" b="0" dirty="0"/>
              <a:t>- subdomains that, although not defining what your system does, help to support your core domains.</a:t>
            </a: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Domain Vision Statement </a:t>
            </a:r>
            <a:r>
              <a:rPr lang="en-US" sz="2800" b="0" dirty="0"/>
              <a:t>- capture what is central to the success of the software, what the business goal is, and where the value is.</a:t>
            </a:r>
          </a:p>
        </p:txBody>
      </p:sp>
    </p:spTree>
    <p:extLst>
      <p:ext uri="{BB962C8B-B14F-4D97-AF65-F5344CB8AC3E}">
        <p14:creationId xmlns:p14="http://schemas.microsoft.com/office/powerpoint/2010/main" val="339096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Introduction</a:t>
            </a:r>
          </a:p>
        </p:txBody>
      </p:sp>
      <p:sp>
        <p:nvSpPr>
          <p:cNvPr id="3" name="Espace réservé du contenu 2"/>
          <p:cNvSpPr>
            <a:spLocks noGrp="1"/>
          </p:cNvSpPr>
          <p:nvPr>
            <p:ph type="body" sz="quarter" idx="4294967295"/>
          </p:nvPr>
        </p:nvSpPr>
        <p:spPr>
          <a:xfrm>
            <a:off x="3009900" y="285750"/>
            <a:ext cx="9182100" cy="5856288"/>
          </a:xfrm>
        </p:spPr>
        <p:txBody>
          <a:bodyPr>
            <a:noAutofit/>
          </a:bodyPr>
          <a:lstStyle/>
          <a:p>
            <a:pPr marL="457200" indent="0">
              <a:buNone/>
            </a:pPr>
            <a:r>
              <a:rPr lang="en-GB" sz="3200" dirty="0"/>
              <a:t>Disclaimer</a:t>
            </a:r>
          </a:p>
          <a:p>
            <a:pPr lvl="1">
              <a:buClr>
                <a:schemeClr val="accent2"/>
              </a:buClr>
              <a:buFont typeface="Calibri Light" panose="020F0302020204030204" pitchFamily="34" charset="0"/>
              <a:buChar char="│"/>
            </a:pPr>
            <a:r>
              <a:rPr lang="en-GB" sz="2000" b="0" dirty="0"/>
              <a:t>Presentation of Domain Driven Design based on the main books that deal with the subject and some of my personnel experience,</a:t>
            </a:r>
          </a:p>
          <a:p>
            <a:pPr marL="457200" indent="0">
              <a:buNone/>
            </a:pPr>
            <a:endParaRPr lang="en-GB" sz="3200" dirty="0"/>
          </a:p>
          <a:p>
            <a:pPr marL="457200" indent="0">
              <a:buNone/>
            </a:pPr>
            <a:r>
              <a:rPr lang="en-GB" sz="3200" dirty="0"/>
              <a:t>Target</a:t>
            </a:r>
            <a:endParaRPr lang="fr-FR" sz="3200" dirty="0"/>
          </a:p>
          <a:p>
            <a:pPr lvl="1">
              <a:buClr>
                <a:schemeClr val="accent2"/>
              </a:buClr>
              <a:buFont typeface="Calibri Light" panose="020F0302020204030204" pitchFamily="34" charset="0"/>
              <a:buChar char="│"/>
            </a:pPr>
            <a:r>
              <a:rPr lang="fr-FR" sz="2000" b="0" dirty="0"/>
              <a:t>An </a:t>
            </a:r>
            <a:r>
              <a:rPr lang="en-GB" sz="2000" b="0" dirty="0"/>
              <a:t>overview</a:t>
            </a:r>
            <a:r>
              <a:rPr lang="fr-FR" sz="2000" b="0" dirty="0"/>
              <a:t> on Domain </a:t>
            </a:r>
            <a:r>
              <a:rPr lang="en-GB" sz="2000" b="0" dirty="0"/>
              <a:t>Driven Design its roots and main </a:t>
            </a:r>
            <a:r>
              <a:rPr lang="fr-FR" sz="2000" b="0" dirty="0"/>
              <a:t>patterns.</a:t>
            </a:r>
          </a:p>
          <a:p>
            <a:endParaRPr lang="fr-FR" sz="3200" dirty="0"/>
          </a:p>
          <a:p>
            <a:pPr marL="457200" indent="0">
              <a:buNone/>
            </a:pPr>
            <a:r>
              <a:rPr lang="fr-FR" sz="3200" dirty="0" err="1"/>
              <a:t>Presentation</a:t>
            </a:r>
            <a:r>
              <a:rPr lang="fr-FR" sz="3200" dirty="0"/>
              <a:t> of Domain Driven Design</a:t>
            </a:r>
          </a:p>
          <a:p>
            <a:pPr lvl="1">
              <a:buClr>
                <a:schemeClr val="accent2"/>
              </a:buClr>
              <a:buFont typeface="Calibri Light" panose="020F0302020204030204" pitchFamily="34" charset="0"/>
              <a:buChar char="│"/>
            </a:pPr>
            <a:r>
              <a:rPr lang="fr-FR" sz="2000" b="0" dirty="0"/>
              <a:t>Introduction</a:t>
            </a:r>
          </a:p>
          <a:p>
            <a:pPr lvl="1">
              <a:buClr>
                <a:schemeClr val="accent2"/>
              </a:buClr>
              <a:buFont typeface="Calibri Light" panose="020F0302020204030204" pitchFamily="34" charset="0"/>
              <a:buChar char="│"/>
            </a:pPr>
            <a:r>
              <a:rPr lang="fr-FR" sz="2000" b="0" dirty="0"/>
              <a:t>Model Driven Design</a:t>
            </a:r>
          </a:p>
          <a:p>
            <a:pPr lvl="1">
              <a:buClr>
                <a:schemeClr val="accent2"/>
              </a:buClr>
              <a:buFont typeface="Calibri Light" panose="020F0302020204030204" pitchFamily="34" charset="0"/>
              <a:buChar char="│"/>
            </a:pPr>
            <a:r>
              <a:rPr lang="fr-FR" sz="2000" b="0" dirty="0"/>
              <a:t>Architecture</a:t>
            </a:r>
          </a:p>
          <a:p>
            <a:pPr lvl="1">
              <a:buClr>
                <a:schemeClr val="accent2"/>
              </a:buClr>
              <a:buFont typeface="Calibri Light" panose="020F0302020204030204" pitchFamily="34" charset="0"/>
              <a:buChar char="│"/>
            </a:pPr>
            <a:r>
              <a:rPr lang="fr-FR" sz="2000" b="0" dirty="0"/>
              <a:t>DDD </a:t>
            </a:r>
            <a:r>
              <a:rPr lang="en-GB" sz="2000" b="0" dirty="0"/>
              <a:t>Strategical</a:t>
            </a:r>
            <a:r>
              <a:rPr lang="fr-FR" sz="2000" b="0" dirty="0"/>
              <a:t> Patterns</a:t>
            </a:r>
          </a:p>
          <a:p>
            <a:pPr lvl="1">
              <a:buClr>
                <a:schemeClr val="accent2"/>
              </a:buClr>
              <a:buFont typeface="Calibri Light" panose="020F0302020204030204" pitchFamily="34" charset="0"/>
              <a:buChar char="│"/>
            </a:pPr>
            <a:r>
              <a:rPr lang="fr-FR" sz="2000" b="0" dirty="0"/>
              <a:t>DDD </a:t>
            </a:r>
            <a:r>
              <a:rPr lang="en-GB" sz="2000" b="0" dirty="0"/>
              <a:t>Tactical</a:t>
            </a:r>
            <a:r>
              <a:rPr lang="fr-FR" sz="2000" b="0" dirty="0"/>
              <a:t> Patterns</a:t>
            </a:r>
          </a:p>
          <a:p>
            <a:pPr lvl="1">
              <a:buClr>
                <a:schemeClr val="accent2"/>
              </a:buClr>
              <a:buFont typeface="Calibri Light" panose="020F0302020204030204" pitchFamily="34" charset="0"/>
              <a:buChar char="│"/>
            </a:pPr>
            <a:r>
              <a:rPr lang="fr-FR" sz="2000" b="0" dirty="0" err="1"/>
              <a:t>References</a:t>
            </a:r>
            <a:endParaRPr lang="fr-FR" sz="2000" b="0" dirty="0"/>
          </a:p>
          <a:p>
            <a:endParaRPr lang="fr-FR" sz="3200" dirty="0"/>
          </a:p>
          <a:p>
            <a:pPr marL="457200" indent="0">
              <a:buNone/>
            </a:pPr>
            <a:endParaRPr lang="fr-FR" sz="3200" dirty="0"/>
          </a:p>
        </p:txBody>
      </p:sp>
    </p:spTree>
    <p:extLst>
      <p:ext uri="{BB962C8B-B14F-4D97-AF65-F5344CB8AC3E}">
        <p14:creationId xmlns:p14="http://schemas.microsoft.com/office/powerpoint/2010/main" val="3400835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STRATEGICAL PATTERNS</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endParaRPr lang="en-US" sz="2800" dirty="0">
              <a:solidFill>
                <a:srgbClr val="0070C0"/>
              </a:solidFill>
            </a:endParaRP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Bounded context </a:t>
            </a:r>
            <a:r>
              <a:rPr lang="en-US" sz="2800" b="0" dirty="0"/>
              <a:t>– delimits the applicability of a particular model so that team members have a clear and shared understanding of what has to be consistent and how it relates to other CONTEXTS.</a:t>
            </a:r>
          </a:p>
        </p:txBody>
      </p:sp>
    </p:spTree>
    <p:extLst>
      <p:ext uri="{BB962C8B-B14F-4D97-AF65-F5344CB8AC3E}">
        <p14:creationId xmlns:p14="http://schemas.microsoft.com/office/powerpoint/2010/main" val="125472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AAABFA37-49B3-4140-9C70-EAB3DF7B45CE}"/>
              </a:ext>
            </a:extLst>
          </p:cNvPr>
          <p:cNvSpPr txBox="1">
            <a:spLocks/>
          </p:cNvSpPr>
          <p:nvPr/>
        </p:nvSpPr>
        <p:spPr>
          <a:xfrm>
            <a:off x="2252663" y="222250"/>
            <a:ext cx="9939337" cy="514350"/>
          </a:xfrm>
          <a:prstGeom prst="rect">
            <a:avLst/>
          </a:prstGeom>
        </p:spPr>
        <p:txBody>
          <a:bodyPr vert="horz" lIns="91440" tIns="45720" rIns="91440" bIns="45720" rtlCol="0" anchor="ctr">
            <a:noAutofit/>
          </a:bodyPr>
          <a:lstStyle>
            <a:lvl1pPr marL="0" algn="l" defTabSz="914400" rtl="0" eaLnBrk="1" latinLnBrk="0" hangingPunct="1">
              <a:lnSpc>
                <a:spcPct val="90000"/>
              </a:lnSpc>
              <a:spcBef>
                <a:spcPct val="0"/>
              </a:spcBef>
              <a:buNone/>
              <a:defRPr lang="fr-FR" sz="3600" b="1" kern="1200" cap="all" baseline="0" dirty="0">
                <a:solidFill>
                  <a:schemeClr val="bg1"/>
                </a:solidFill>
                <a:latin typeface="Tw Cen MT Condensed Extra Bold" charset="0"/>
                <a:ea typeface="Tw Cen MT Condensed Extra Bold" charset="0"/>
                <a:cs typeface="Tw Cen MT Condensed Extra Bold" charset="0"/>
              </a:defRPr>
            </a:lvl1pPr>
          </a:lstStyle>
          <a:p>
            <a:r>
              <a:rPr lang="en-GB" dirty="0"/>
              <a:t>Strategical patterns</a:t>
            </a:r>
          </a:p>
        </p:txBody>
      </p:sp>
      <p:sp>
        <p:nvSpPr>
          <p:cNvPr id="104" name="Rectangle: Rounded Corners 103">
            <a:extLst>
              <a:ext uri="{FF2B5EF4-FFF2-40B4-BE49-F238E27FC236}">
                <a16:creationId xmlns:a16="http://schemas.microsoft.com/office/drawing/2014/main" id="{7E283C2F-A38F-48AD-8A18-9FD756A7D395}"/>
              </a:ext>
            </a:extLst>
          </p:cNvPr>
          <p:cNvSpPr/>
          <p:nvPr/>
        </p:nvSpPr>
        <p:spPr>
          <a:xfrm>
            <a:off x="609599" y="1455052"/>
            <a:ext cx="10101944" cy="46990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5" name="Rectangle: Rounded Corners 104">
            <a:extLst>
              <a:ext uri="{FF2B5EF4-FFF2-40B4-BE49-F238E27FC236}">
                <a16:creationId xmlns:a16="http://schemas.microsoft.com/office/drawing/2014/main" id="{F8DFCE76-2832-4251-9C0C-1263B5264529}"/>
              </a:ext>
            </a:extLst>
          </p:cNvPr>
          <p:cNvSpPr/>
          <p:nvPr/>
        </p:nvSpPr>
        <p:spPr>
          <a:xfrm>
            <a:off x="798286" y="1567538"/>
            <a:ext cx="6241143" cy="4412343"/>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6" name="Rectangle: Rounded Corners 105">
            <a:extLst>
              <a:ext uri="{FF2B5EF4-FFF2-40B4-BE49-F238E27FC236}">
                <a16:creationId xmlns:a16="http://schemas.microsoft.com/office/drawing/2014/main" id="{688E4A34-1487-4C96-8ADD-C2629A424BE8}"/>
              </a:ext>
            </a:extLst>
          </p:cNvPr>
          <p:cNvSpPr/>
          <p:nvPr/>
        </p:nvSpPr>
        <p:spPr>
          <a:xfrm>
            <a:off x="7395030" y="1908625"/>
            <a:ext cx="4187371" cy="1516746"/>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7" name="Rectangle: Rounded Corners 106">
            <a:extLst>
              <a:ext uri="{FF2B5EF4-FFF2-40B4-BE49-F238E27FC236}">
                <a16:creationId xmlns:a16="http://schemas.microsoft.com/office/drawing/2014/main" id="{59F6D2D0-9B63-40D0-A243-5D6E6FFED1FF}"/>
              </a:ext>
            </a:extLst>
          </p:cNvPr>
          <p:cNvSpPr/>
          <p:nvPr/>
        </p:nvSpPr>
        <p:spPr>
          <a:xfrm>
            <a:off x="7395029" y="3589689"/>
            <a:ext cx="3055257" cy="2054554"/>
          </a:xfrm>
          <a:prstGeom prst="round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08" name="TextBox 107">
            <a:extLst>
              <a:ext uri="{FF2B5EF4-FFF2-40B4-BE49-F238E27FC236}">
                <a16:creationId xmlns:a16="http://schemas.microsoft.com/office/drawing/2014/main" id="{2C4C3327-6292-4212-9CF0-F05BB69BCB76}"/>
              </a:ext>
            </a:extLst>
          </p:cNvPr>
          <p:cNvSpPr txBox="1"/>
          <p:nvPr/>
        </p:nvSpPr>
        <p:spPr>
          <a:xfrm>
            <a:off x="8737600" y="2141119"/>
            <a:ext cx="3200402" cy="369332"/>
          </a:xfrm>
          <a:prstGeom prst="rect">
            <a:avLst/>
          </a:prstGeom>
          <a:noFill/>
        </p:spPr>
        <p:txBody>
          <a:bodyPr wrap="square" rtlCol="0">
            <a:spAutoFit/>
          </a:bodyPr>
          <a:lstStyle/>
          <a:p>
            <a:r>
              <a:rPr lang="en-GB" b="1" dirty="0">
                <a:solidFill>
                  <a:srgbClr val="0070C0"/>
                </a:solidFill>
              </a:rPr>
              <a:t>External Forecasting System</a:t>
            </a:r>
            <a:endParaRPr lang="fr-FR" b="1" dirty="0">
              <a:solidFill>
                <a:srgbClr val="0070C0"/>
              </a:solidFill>
            </a:endParaRPr>
          </a:p>
        </p:txBody>
      </p:sp>
      <p:sp>
        <p:nvSpPr>
          <p:cNvPr id="109" name="TextBox 108">
            <a:extLst>
              <a:ext uri="{FF2B5EF4-FFF2-40B4-BE49-F238E27FC236}">
                <a16:creationId xmlns:a16="http://schemas.microsoft.com/office/drawing/2014/main" id="{6B1FCCC9-8638-4BF1-8331-66AC340A80E0}"/>
              </a:ext>
            </a:extLst>
          </p:cNvPr>
          <p:cNvSpPr txBox="1"/>
          <p:nvPr/>
        </p:nvSpPr>
        <p:spPr>
          <a:xfrm>
            <a:off x="4528460" y="3199595"/>
            <a:ext cx="2735942" cy="369332"/>
          </a:xfrm>
          <a:prstGeom prst="rect">
            <a:avLst/>
          </a:prstGeom>
          <a:noFill/>
        </p:spPr>
        <p:txBody>
          <a:bodyPr wrap="square" rtlCol="0">
            <a:spAutoFit/>
          </a:bodyPr>
          <a:lstStyle/>
          <a:p>
            <a:r>
              <a:rPr lang="en-GB" b="1" dirty="0">
                <a:solidFill>
                  <a:srgbClr val="0070C0"/>
                </a:solidFill>
              </a:rPr>
              <a:t>e-Commerce System</a:t>
            </a:r>
            <a:endParaRPr lang="fr-FR" b="1" dirty="0">
              <a:solidFill>
                <a:srgbClr val="0070C0"/>
              </a:solidFill>
            </a:endParaRPr>
          </a:p>
        </p:txBody>
      </p:sp>
      <p:sp>
        <p:nvSpPr>
          <p:cNvPr id="110" name="TextBox 109">
            <a:extLst>
              <a:ext uri="{FF2B5EF4-FFF2-40B4-BE49-F238E27FC236}">
                <a16:creationId xmlns:a16="http://schemas.microsoft.com/office/drawing/2014/main" id="{E1411B07-FC86-48A6-A2B1-FD848AE41D7F}"/>
              </a:ext>
            </a:extLst>
          </p:cNvPr>
          <p:cNvSpPr txBox="1"/>
          <p:nvPr/>
        </p:nvSpPr>
        <p:spPr>
          <a:xfrm>
            <a:off x="8519885" y="3701143"/>
            <a:ext cx="2224315" cy="369332"/>
          </a:xfrm>
          <a:prstGeom prst="rect">
            <a:avLst/>
          </a:prstGeom>
          <a:noFill/>
        </p:spPr>
        <p:txBody>
          <a:bodyPr wrap="square" rtlCol="0">
            <a:spAutoFit/>
          </a:bodyPr>
          <a:lstStyle/>
          <a:p>
            <a:r>
              <a:rPr lang="en-GB" b="1" dirty="0">
                <a:solidFill>
                  <a:srgbClr val="0070C0"/>
                </a:solidFill>
              </a:rPr>
              <a:t>Inventory System</a:t>
            </a:r>
            <a:endParaRPr lang="fr-FR" b="1" dirty="0">
              <a:solidFill>
                <a:srgbClr val="0070C0"/>
              </a:solidFill>
            </a:endParaRPr>
          </a:p>
        </p:txBody>
      </p:sp>
      <p:sp>
        <p:nvSpPr>
          <p:cNvPr id="112" name="Arc 111">
            <a:extLst>
              <a:ext uri="{FF2B5EF4-FFF2-40B4-BE49-F238E27FC236}">
                <a16:creationId xmlns:a16="http://schemas.microsoft.com/office/drawing/2014/main" id="{32FDAF1E-A2C9-43DA-B2D4-3C1DABC4CC87}"/>
              </a:ext>
            </a:extLst>
          </p:cNvPr>
          <p:cNvSpPr/>
          <p:nvPr/>
        </p:nvSpPr>
        <p:spPr>
          <a:xfrm>
            <a:off x="348343" y="4296228"/>
            <a:ext cx="4020459" cy="2191657"/>
          </a:xfrm>
          <a:prstGeom prst="arc">
            <a:avLst>
              <a:gd name="adj1" fmla="val 12125479"/>
              <a:gd name="adj2" fmla="val 1393594"/>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3" name="Arc 112">
            <a:extLst>
              <a:ext uri="{FF2B5EF4-FFF2-40B4-BE49-F238E27FC236}">
                <a16:creationId xmlns:a16="http://schemas.microsoft.com/office/drawing/2014/main" id="{81BDC2BC-8D49-4F74-9704-1282655C8536}"/>
              </a:ext>
            </a:extLst>
          </p:cNvPr>
          <p:cNvSpPr/>
          <p:nvPr/>
        </p:nvSpPr>
        <p:spPr>
          <a:xfrm>
            <a:off x="253997" y="2735941"/>
            <a:ext cx="3127831" cy="1338938"/>
          </a:xfrm>
          <a:prstGeom prst="arc">
            <a:avLst>
              <a:gd name="adj1" fmla="val 12620718"/>
              <a:gd name="adj2" fmla="val 9015306"/>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4" name="Arc 113">
            <a:extLst>
              <a:ext uri="{FF2B5EF4-FFF2-40B4-BE49-F238E27FC236}">
                <a16:creationId xmlns:a16="http://schemas.microsoft.com/office/drawing/2014/main" id="{ECF1F0F8-B50E-418A-87A9-842B394244EA}"/>
              </a:ext>
            </a:extLst>
          </p:cNvPr>
          <p:cNvSpPr/>
          <p:nvPr/>
        </p:nvSpPr>
        <p:spPr>
          <a:xfrm>
            <a:off x="1817912" y="1190161"/>
            <a:ext cx="4020459" cy="1603823"/>
          </a:xfrm>
          <a:prstGeom prst="arc">
            <a:avLst>
              <a:gd name="adj1" fmla="val 20800627"/>
              <a:gd name="adj2" fmla="val 11541379"/>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5" name="TextBox 114">
            <a:extLst>
              <a:ext uri="{FF2B5EF4-FFF2-40B4-BE49-F238E27FC236}">
                <a16:creationId xmlns:a16="http://schemas.microsoft.com/office/drawing/2014/main" id="{6813AE09-98C7-477C-960A-17A914221AC2}"/>
              </a:ext>
            </a:extLst>
          </p:cNvPr>
          <p:cNvSpPr txBox="1"/>
          <p:nvPr/>
        </p:nvSpPr>
        <p:spPr>
          <a:xfrm>
            <a:off x="1161143" y="5171102"/>
            <a:ext cx="3022598" cy="369332"/>
          </a:xfrm>
          <a:prstGeom prst="rect">
            <a:avLst/>
          </a:prstGeom>
          <a:noFill/>
        </p:spPr>
        <p:txBody>
          <a:bodyPr wrap="square" rtlCol="0">
            <a:spAutoFit/>
          </a:bodyPr>
          <a:lstStyle/>
          <a:p>
            <a:r>
              <a:rPr lang="en-GB" dirty="0">
                <a:solidFill>
                  <a:srgbClr val="00B050"/>
                </a:solidFill>
              </a:rPr>
              <a:t>Product </a:t>
            </a:r>
            <a:r>
              <a:rPr lang="en-GB" dirty="0" err="1">
                <a:solidFill>
                  <a:srgbClr val="00B050"/>
                </a:solidFill>
              </a:rPr>
              <a:t>catalog</a:t>
            </a:r>
            <a:r>
              <a:rPr lang="en-GB" dirty="0">
                <a:solidFill>
                  <a:srgbClr val="00B050"/>
                </a:solidFill>
              </a:rPr>
              <a:t> subdomain</a:t>
            </a:r>
            <a:endParaRPr lang="fr-FR" dirty="0">
              <a:solidFill>
                <a:srgbClr val="00B050"/>
              </a:solidFill>
            </a:endParaRPr>
          </a:p>
        </p:txBody>
      </p:sp>
      <p:sp>
        <p:nvSpPr>
          <p:cNvPr id="116" name="TextBox 115">
            <a:extLst>
              <a:ext uri="{FF2B5EF4-FFF2-40B4-BE49-F238E27FC236}">
                <a16:creationId xmlns:a16="http://schemas.microsoft.com/office/drawing/2014/main" id="{6D0B4CA5-588F-41F3-8521-3FA91C1F64AC}"/>
              </a:ext>
            </a:extLst>
          </p:cNvPr>
          <p:cNvSpPr txBox="1"/>
          <p:nvPr/>
        </p:nvSpPr>
        <p:spPr>
          <a:xfrm>
            <a:off x="5620661" y="4815894"/>
            <a:ext cx="3022598" cy="369332"/>
          </a:xfrm>
          <a:prstGeom prst="rect">
            <a:avLst/>
          </a:prstGeom>
          <a:noFill/>
        </p:spPr>
        <p:txBody>
          <a:bodyPr wrap="square" rtlCol="0">
            <a:spAutoFit/>
          </a:bodyPr>
          <a:lstStyle/>
          <a:p>
            <a:r>
              <a:rPr lang="en-GB" dirty="0">
                <a:solidFill>
                  <a:srgbClr val="00B050"/>
                </a:solidFill>
              </a:rPr>
              <a:t>Shipping subdomain</a:t>
            </a:r>
            <a:endParaRPr lang="fr-FR" dirty="0">
              <a:solidFill>
                <a:srgbClr val="00B050"/>
              </a:solidFill>
            </a:endParaRPr>
          </a:p>
        </p:txBody>
      </p:sp>
      <p:sp>
        <p:nvSpPr>
          <p:cNvPr id="118" name="TextBox 117">
            <a:extLst>
              <a:ext uri="{FF2B5EF4-FFF2-40B4-BE49-F238E27FC236}">
                <a16:creationId xmlns:a16="http://schemas.microsoft.com/office/drawing/2014/main" id="{BB132BFA-A4F4-4BA8-9C9E-1742365025D4}"/>
              </a:ext>
            </a:extLst>
          </p:cNvPr>
          <p:cNvSpPr txBox="1"/>
          <p:nvPr/>
        </p:nvSpPr>
        <p:spPr>
          <a:xfrm>
            <a:off x="2637973" y="1782007"/>
            <a:ext cx="3022598" cy="369332"/>
          </a:xfrm>
          <a:prstGeom prst="rect">
            <a:avLst/>
          </a:prstGeom>
          <a:noFill/>
        </p:spPr>
        <p:txBody>
          <a:bodyPr wrap="square" rtlCol="0">
            <a:spAutoFit/>
          </a:bodyPr>
          <a:lstStyle/>
          <a:p>
            <a:r>
              <a:rPr lang="en-GB" dirty="0">
                <a:solidFill>
                  <a:srgbClr val="00B050"/>
                </a:solidFill>
              </a:rPr>
              <a:t>Invoicing subdomain</a:t>
            </a:r>
            <a:endParaRPr lang="fr-FR" dirty="0">
              <a:solidFill>
                <a:srgbClr val="00B050"/>
              </a:solidFill>
            </a:endParaRPr>
          </a:p>
        </p:txBody>
      </p:sp>
      <p:sp>
        <p:nvSpPr>
          <p:cNvPr id="119" name="Oval 118">
            <a:extLst>
              <a:ext uri="{FF2B5EF4-FFF2-40B4-BE49-F238E27FC236}">
                <a16:creationId xmlns:a16="http://schemas.microsoft.com/office/drawing/2014/main" id="{CAAFB28E-515C-4BFE-904A-F7E26FCD9AFD}"/>
              </a:ext>
            </a:extLst>
          </p:cNvPr>
          <p:cNvSpPr/>
          <p:nvPr/>
        </p:nvSpPr>
        <p:spPr>
          <a:xfrm>
            <a:off x="4724402" y="4557486"/>
            <a:ext cx="4020459" cy="1136527"/>
          </a:xfrm>
          <a:prstGeom prst="ellipse">
            <a:avLst/>
          </a:prstGeom>
          <a:noFill/>
          <a:ln w="28575">
            <a:solidFill>
              <a:srgbClr val="00B05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0" name="TextBox 119">
            <a:extLst>
              <a:ext uri="{FF2B5EF4-FFF2-40B4-BE49-F238E27FC236}">
                <a16:creationId xmlns:a16="http://schemas.microsoft.com/office/drawing/2014/main" id="{31386A66-4A3B-4061-AC61-2C5E2F8B2D60}"/>
              </a:ext>
            </a:extLst>
          </p:cNvPr>
          <p:cNvSpPr txBox="1"/>
          <p:nvPr/>
        </p:nvSpPr>
        <p:spPr>
          <a:xfrm>
            <a:off x="999673" y="3341902"/>
            <a:ext cx="3022598" cy="369332"/>
          </a:xfrm>
          <a:prstGeom prst="rect">
            <a:avLst/>
          </a:prstGeom>
          <a:noFill/>
        </p:spPr>
        <p:txBody>
          <a:bodyPr wrap="square" rtlCol="0">
            <a:spAutoFit/>
          </a:bodyPr>
          <a:lstStyle/>
          <a:p>
            <a:r>
              <a:rPr lang="en-GB" dirty="0">
                <a:solidFill>
                  <a:srgbClr val="00B050"/>
                </a:solidFill>
              </a:rPr>
              <a:t>Order subdomain</a:t>
            </a:r>
            <a:endParaRPr lang="fr-FR" dirty="0">
              <a:solidFill>
                <a:srgbClr val="00B050"/>
              </a:solidFill>
            </a:endParaRPr>
          </a:p>
        </p:txBody>
      </p:sp>
      <p:sp>
        <p:nvSpPr>
          <p:cNvPr id="121" name="Rectangle: Rounded Corners 120">
            <a:extLst>
              <a:ext uri="{FF2B5EF4-FFF2-40B4-BE49-F238E27FC236}">
                <a16:creationId xmlns:a16="http://schemas.microsoft.com/office/drawing/2014/main" id="{6A6973A7-ED25-495C-BEB3-1C8358BEE2B5}"/>
              </a:ext>
            </a:extLst>
          </p:cNvPr>
          <p:cNvSpPr/>
          <p:nvPr/>
        </p:nvSpPr>
        <p:spPr>
          <a:xfrm>
            <a:off x="7590971" y="2510451"/>
            <a:ext cx="3055256" cy="1882717"/>
          </a:xfrm>
          <a:prstGeom prst="roundRect">
            <a:avLst/>
          </a:prstGeom>
          <a:noFill/>
          <a:ln w="28575">
            <a:solidFill>
              <a:srgbClr val="00B05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2" name="TextBox 121">
            <a:extLst>
              <a:ext uri="{FF2B5EF4-FFF2-40B4-BE49-F238E27FC236}">
                <a16:creationId xmlns:a16="http://schemas.microsoft.com/office/drawing/2014/main" id="{94DB9379-772C-4E76-B20C-02C1CE8062E3}"/>
              </a:ext>
            </a:extLst>
          </p:cNvPr>
          <p:cNvSpPr txBox="1"/>
          <p:nvPr/>
        </p:nvSpPr>
        <p:spPr>
          <a:xfrm>
            <a:off x="7721603" y="2863203"/>
            <a:ext cx="1741711" cy="646331"/>
          </a:xfrm>
          <a:prstGeom prst="rect">
            <a:avLst/>
          </a:prstGeom>
          <a:noFill/>
        </p:spPr>
        <p:txBody>
          <a:bodyPr wrap="square" rtlCol="0">
            <a:spAutoFit/>
          </a:bodyPr>
          <a:lstStyle/>
          <a:p>
            <a:r>
              <a:rPr lang="en-GB" dirty="0">
                <a:solidFill>
                  <a:srgbClr val="00B050"/>
                </a:solidFill>
              </a:rPr>
              <a:t>Inventory subdomain</a:t>
            </a:r>
            <a:endParaRPr lang="fr-FR" dirty="0">
              <a:solidFill>
                <a:srgbClr val="00B050"/>
              </a:solidFill>
            </a:endParaRPr>
          </a:p>
        </p:txBody>
      </p:sp>
      <p:sp>
        <p:nvSpPr>
          <p:cNvPr id="123" name="TextBox 122">
            <a:extLst>
              <a:ext uri="{FF2B5EF4-FFF2-40B4-BE49-F238E27FC236}">
                <a16:creationId xmlns:a16="http://schemas.microsoft.com/office/drawing/2014/main" id="{A3E96616-2173-44CC-A874-7078A8E709ED}"/>
              </a:ext>
            </a:extLst>
          </p:cNvPr>
          <p:cNvSpPr txBox="1"/>
          <p:nvPr/>
        </p:nvSpPr>
        <p:spPr>
          <a:xfrm>
            <a:off x="2481943" y="1016000"/>
            <a:ext cx="7126514" cy="369332"/>
          </a:xfrm>
          <a:prstGeom prst="rect">
            <a:avLst/>
          </a:prstGeom>
          <a:solidFill>
            <a:schemeClr val="accent1">
              <a:lumMod val="20000"/>
              <a:lumOff val="80000"/>
            </a:schemeClr>
          </a:solidFill>
        </p:spPr>
        <p:txBody>
          <a:bodyPr wrap="square" rtlCol="0">
            <a:spAutoFit/>
          </a:bodyPr>
          <a:lstStyle/>
          <a:p>
            <a:pPr algn="ctr"/>
            <a:r>
              <a:rPr lang="en-US"/>
              <a:t>A Domain with Subdomains and Bounded Contexts</a:t>
            </a:r>
            <a:endParaRPr lang="fr-FR" dirty="0"/>
          </a:p>
        </p:txBody>
      </p:sp>
      <p:cxnSp>
        <p:nvCxnSpPr>
          <p:cNvPr id="125" name="Straight Connector 124">
            <a:extLst>
              <a:ext uri="{FF2B5EF4-FFF2-40B4-BE49-F238E27FC236}">
                <a16:creationId xmlns:a16="http://schemas.microsoft.com/office/drawing/2014/main" id="{431415F5-FCC9-4309-B5BD-A6D531B25C0B}"/>
              </a:ext>
            </a:extLst>
          </p:cNvPr>
          <p:cNvCxnSpPr>
            <a:stCxn id="107" idx="0"/>
          </p:cNvCxnSpPr>
          <p:nvPr/>
        </p:nvCxnSpPr>
        <p:spPr>
          <a:xfrm flipV="1">
            <a:off x="8922658" y="3425371"/>
            <a:ext cx="61685" cy="1643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B7F7D0E-3527-4423-AE98-5C85300D5031}"/>
              </a:ext>
            </a:extLst>
          </p:cNvPr>
          <p:cNvCxnSpPr>
            <a:cxnSpLocks/>
          </p:cNvCxnSpPr>
          <p:nvPr/>
        </p:nvCxnSpPr>
        <p:spPr>
          <a:xfrm flipH="1" flipV="1">
            <a:off x="3381828" y="3341903"/>
            <a:ext cx="4020459" cy="856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EC7BE55-A688-406C-A5E1-9D52D8A257D2}"/>
              </a:ext>
            </a:extLst>
          </p:cNvPr>
          <p:cNvCxnSpPr>
            <a:cxnSpLocks/>
          </p:cNvCxnSpPr>
          <p:nvPr/>
        </p:nvCxnSpPr>
        <p:spPr>
          <a:xfrm flipH="1" flipV="1">
            <a:off x="3018978" y="3789513"/>
            <a:ext cx="362850" cy="667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D4E2CAC-38B7-40B2-94C4-35A8378338BD}"/>
              </a:ext>
            </a:extLst>
          </p:cNvPr>
          <p:cNvCxnSpPr>
            <a:cxnSpLocks/>
          </p:cNvCxnSpPr>
          <p:nvPr/>
        </p:nvCxnSpPr>
        <p:spPr>
          <a:xfrm flipH="1">
            <a:off x="3229435" y="2815370"/>
            <a:ext cx="878110" cy="285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A97D322-5613-425D-B9E4-F305818F7CF1}"/>
              </a:ext>
            </a:extLst>
          </p:cNvPr>
          <p:cNvCxnSpPr>
            <a:cxnSpLocks/>
          </p:cNvCxnSpPr>
          <p:nvPr/>
        </p:nvCxnSpPr>
        <p:spPr>
          <a:xfrm flipH="1" flipV="1">
            <a:off x="3262995" y="3655482"/>
            <a:ext cx="2045605" cy="11155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0BD5B35-7AEF-4FF4-99E1-539E18B79AC6}"/>
              </a:ext>
            </a:extLst>
          </p:cNvPr>
          <p:cNvCxnSpPr>
            <a:cxnSpLocks/>
          </p:cNvCxnSpPr>
          <p:nvPr/>
        </p:nvCxnSpPr>
        <p:spPr>
          <a:xfrm flipH="1">
            <a:off x="7039429" y="3924787"/>
            <a:ext cx="362858" cy="125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DB2DD74-A573-4ABD-8B18-A4D901544D93}"/>
              </a:ext>
            </a:extLst>
          </p:cNvPr>
          <p:cNvCxnSpPr>
            <a:cxnSpLocks/>
          </p:cNvCxnSpPr>
          <p:nvPr/>
        </p:nvCxnSpPr>
        <p:spPr>
          <a:xfrm flipH="1">
            <a:off x="3238955" y="3015333"/>
            <a:ext cx="4163332" cy="1787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0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STRATEGICAL PATTERNS</a:t>
            </a:r>
            <a:endParaRPr lang="fr-FR" dirty="0"/>
          </a:p>
        </p:txBody>
      </p:sp>
      <p:sp>
        <p:nvSpPr>
          <p:cNvPr id="10" name="Espace réservé du contenu 2"/>
          <p:cNvSpPr txBox="1">
            <a:spLocks/>
          </p:cNvSpPr>
          <p:nvPr/>
        </p:nvSpPr>
        <p:spPr>
          <a:xfrm>
            <a:off x="7175241" y="1256400"/>
            <a:ext cx="4742938" cy="4389657"/>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endParaRPr lang="en-US" sz="2800" dirty="0">
              <a:solidFill>
                <a:srgbClr val="0070C0"/>
              </a:solidFill>
            </a:endParaRP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A context map </a:t>
            </a:r>
            <a:r>
              <a:rPr lang="en-US" sz="2800" b="0" dirty="0"/>
              <a:t>-  reflects the way things are right now. It provides a holistic view of the technical integration methods and relationships between bounded contexts.</a:t>
            </a:r>
          </a:p>
        </p:txBody>
      </p:sp>
      <p:pic>
        <p:nvPicPr>
          <p:cNvPr id="3" name="Picture 2">
            <a:extLst>
              <a:ext uri="{FF2B5EF4-FFF2-40B4-BE49-F238E27FC236}">
                <a16:creationId xmlns:a16="http://schemas.microsoft.com/office/drawing/2014/main" id="{F9D0F135-E72C-4A84-823D-F5A36140148E}"/>
              </a:ext>
            </a:extLst>
          </p:cNvPr>
          <p:cNvPicPr>
            <a:picLocks noChangeAspect="1"/>
          </p:cNvPicPr>
          <p:nvPr/>
        </p:nvPicPr>
        <p:blipFill>
          <a:blip r:embed="rId3"/>
          <a:stretch>
            <a:fillRect/>
          </a:stretch>
        </p:blipFill>
        <p:spPr>
          <a:xfrm>
            <a:off x="273821" y="1211943"/>
            <a:ext cx="7262610" cy="4953914"/>
          </a:xfrm>
          <a:prstGeom prst="rect">
            <a:avLst/>
          </a:prstGeom>
        </p:spPr>
      </p:pic>
    </p:spTree>
    <p:extLst>
      <p:ext uri="{BB962C8B-B14F-4D97-AF65-F5344CB8AC3E}">
        <p14:creationId xmlns:p14="http://schemas.microsoft.com/office/powerpoint/2010/main" val="56324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STRATEGICAL PATTERNS</a:t>
            </a:r>
            <a:endParaRPr lang="fr-FR" dirty="0"/>
          </a:p>
        </p:txBody>
      </p:sp>
      <p:sp>
        <p:nvSpPr>
          <p:cNvPr id="10" name="Espace réservé du contenu 2"/>
          <p:cNvSpPr txBox="1">
            <a:spLocks/>
          </p:cNvSpPr>
          <p:nvPr/>
        </p:nvSpPr>
        <p:spPr>
          <a:xfrm>
            <a:off x="248477" y="1113183"/>
            <a:ext cx="11648661" cy="1093304"/>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Anticorruption layer</a:t>
            </a:r>
            <a:r>
              <a:rPr lang="en-US" sz="2800" b="0" dirty="0"/>
              <a:t>-  provides isolation for a model when interfacing with another context. Integrates code that you don’t’ own or can’t change?</a:t>
            </a:r>
          </a:p>
        </p:txBody>
      </p:sp>
      <p:pic>
        <p:nvPicPr>
          <p:cNvPr id="4" name="Picture 3">
            <a:extLst>
              <a:ext uri="{FF2B5EF4-FFF2-40B4-BE49-F238E27FC236}">
                <a16:creationId xmlns:a16="http://schemas.microsoft.com/office/drawing/2014/main" id="{0DD99084-DD46-4026-A04C-1B43284AED6F}"/>
              </a:ext>
            </a:extLst>
          </p:cNvPr>
          <p:cNvPicPr>
            <a:picLocks noChangeAspect="1"/>
          </p:cNvPicPr>
          <p:nvPr/>
        </p:nvPicPr>
        <p:blipFill>
          <a:blip r:embed="rId3"/>
          <a:stretch>
            <a:fillRect/>
          </a:stretch>
        </p:blipFill>
        <p:spPr>
          <a:xfrm>
            <a:off x="2269398" y="2024743"/>
            <a:ext cx="7653205" cy="4317439"/>
          </a:xfrm>
          <a:prstGeom prst="rect">
            <a:avLst/>
          </a:prstGeom>
        </p:spPr>
      </p:pic>
    </p:spTree>
    <p:extLst>
      <p:ext uri="{BB962C8B-B14F-4D97-AF65-F5344CB8AC3E}">
        <p14:creationId xmlns:p14="http://schemas.microsoft.com/office/powerpoint/2010/main" val="3591023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STRATEGICAL PATTERNS</a:t>
            </a:r>
            <a:endParaRPr lang="fr-FR" dirty="0"/>
          </a:p>
        </p:txBody>
      </p:sp>
      <p:sp>
        <p:nvSpPr>
          <p:cNvPr id="10" name="Espace réservé du contenu 2"/>
          <p:cNvSpPr txBox="1">
            <a:spLocks/>
          </p:cNvSpPr>
          <p:nvPr/>
        </p:nvSpPr>
        <p:spPr>
          <a:xfrm>
            <a:off x="295835" y="1256400"/>
            <a:ext cx="11622344" cy="962365"/>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Shared kernel</a:t>
            </a:r>
            <a:r>
              <a:rPr lang="en-US" sz="2800" b="0" dirty="0"/>
              <a:t>-  sharing part of the model and associated code between teams</a:t>
            </a:r>
          </a:p>
        </p:txBody>
      </p:sp>
      <p:sp>
        <p:nvSpPr>
          <p:cNvPr id="5" name="Oval 4">
            <a:extLst>
              <a:ext uri="{FF2B5EF4-FFF2-40B4-BE49-F238E27FC236}">
                <a16:creationId xmlns:a16="http://schemas.microsoft.com/office/drawing/2014/main" id="{762585A8-4F66-44D4-9E8A-0CB93383C47C}"/>
              </a:ext>
            </a:extLst>
          </p:cNvPr>
          <p:cNvSpPr/>
          <p:nvPr/>
        </p:nvSpPr>
        <p:spPr>
          <a:xfrm>
            <a:off x="1470217" y="3204414"/>
            <a:ext cx="1432874" cy="151354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 name="Oval 5">
            <a:extLst>
              <a:ext uri="{FF2B5EF4-FFF2-40B4-BE49-F238E27FC236}">
                <a16:creationId xmlns:a16="http://schemas.microsoft.com/office/drawing/2014/main" id="{42663E4D-7ACD-46CD-9420-FE0AA5D38560}"/>
              </a:ext>
            </a:extLst>
          </p:cNvPr>
          <p:cNvSpPr/>
          <p:nvPr/>
        </p:nvSpPr>
        <p:spPr>
          <a:xfrm>
            <a:off x="1622618" y="3356814"/>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7" name="Oval 6">
            <a:extLst>
              <a:ext uri="{FF2B5EF4-FFF2-40B4-BE49-F238E27FC236}">
                <a16:creationId xmlns:a16="http://schemas.microsoft.com/office/drawing/2014/main" id="{0DEAB481-BEBB-49CC-B7BC-525255D52A3B}"/>
              </a:ext>
            </a:extLst>
          </p:cNvPr>
          <p:cNvSpPr/>
          <p:nvPr/>
        </p:nvSpPr>
        <p:spPr>
          <a:xfrm>
            <a:off x="2555872" y="3468854"/>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8" name="Oval 7">
            <a:extLst>
              <a:ext uri="{FF2B5EF4-FFF2-40B4-BE49-F238E27FC236}">
                <a16:creationId xmlns:a16="http://schemas.microsoft.com/office/drawing/2014/main" id="{14C4760D-2596-4EC2-A2C5-0194AF194275}"/>
              </a:ext>
            </a:extLst>
          </p:cNvPr>
          <p:cNvSpPr/>
          <p:nvPr/>
        </p:nvSpPr>
        <p:spPr>
          <a:xfrm>
            <a:off x="1632829" y="4248674"/>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9" name="Oval 8">
            <a:extLst>
              <a:ext uri="{FF2B5EF4-FFF2-40B4-BE49-F238E27FC236}">
                <a16:creationId xmlns:a16="http://schemas.microsoft.com/office/drawing/2014/main" id="{DB0DD366-646C-4698-9223-5483DEA649A5}"/>
              </a:ext>
            </a:extLst>
          </p:cNvPr>
          <p:cNvSpPr/>
          <p:nvPr/>
        </p:nvSpPr>
        <p:spPr>
          <a:xfrm>
            <a:off x="2410542" y="4248674"/>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1" name="Oval 10">
            <a:extLst>
              <a:ext uri="{FF2B5EF4-FFF2-40B4-BE49-F238E27FC236}">
                <a16:creationId xmlns:a16="http://schemas.microsoft.com/office/drawing/2014/main" id="{E205A2F6-BDD3-4628-8AE3-9AB53D5AE227}"/>
              </a:ext>
            </a:extLst>
          </p:cNvPr>
          <p:cNvSpPr/>
          <p:nvPr/>
        </p:nvSpPr>
        <p:spPr>
          <a:xfrm>
            <a:off x="2065678" y="3704575"/>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12" name="Connector: Curved 11">
            <a:extLst>
              <a:ext uri="{FF2B5EF4-FFF2-40B4-BE49-F238E27FC236}">
                <a16:creationId xmlns:a16="http://schemas.microsoft.com/office/drawing/2014/main" id="{513F04F9-5FCA-4F9F-AB55-A49D9582C3D5}"/>
              </a:ext>
            </a:extLst>
          </p:cNvPr>
          <p:cNvCxnSpPr>
            <a:stCxn id="6" idx="6"/>
            <a:endCxn id="11" idx="2"/>
          </p:cNvCxnSpPr>
          <p:nvPr/>
        </p:nvCxnSpPr>
        <p:spPr>
          <a:xfrm>
            <a:off x="1913278" y="3525711"/>
            <a:ext cx="152400" cy="347761"/>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63755DE2-107D-4ED2-B24E-525ACCF9B8DF}"/>
              </a:ext>
            </a:extLst>
          </p:cNvPr>
          <p:cNvCxnSpPr>
            <a:cxnSpLocks/>
            <a:stCxn id="7" idx="2"/>
            <a:endCxn id="11" idx="6"/>
          </p:cNvCxnSpPr>
          <p:nvPr/>
        </p:nvCxnSpPr>
        <p:spPr>
          <a:xfrm rot="10800000" flipV="1">
            <a:off x="2356338" y="3637750"/>
            <a:ext cx="199534" cy="235721"/>
          </a:xfrm>
          <a:prstGeom prst="curved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4C4426A7-6334-45D7-AF3D-BA4B2FA2804F}"/>
              </a:ext>
            </a:extLst>
          </p:cNvPr>
          <p:cNvCxnSpPr>
            <a:stCxn id="11" idx="5"/>
            <a:endCxn id="9" idx="1"/>
          </p:cNvCxnSpPr>
          <p:nvPr/>
        </p:nvCxnSpPr>
        <p:spPr>
          <a:xfrm rot="16200000" flipH="1">
            <a:off x="2230819" y="4075853"/>
            <a:ext cx="305243" cy="139336"/>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CA1E3D77-1E0C-4128-8597-68EAF96E943C}"/>
              </a:ext>
            </a:extLst>
          </p:cNvPr>
          <p:cNvCxnSpPr>
            <a:stCxn id="11" idx="4"/>
            <a:endCxn id="8" idx="7"/>
          </p:cNvCxnSpPr>
          <p:nvPr/>
        </p:nvCxnSpPr>
        <p:spPr>
          <a:xfrm rot="5400000">
            <a:off x="1918079" y="4005214"/>
            <a:ext cx="255774" cy="330085"/>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152E358-2830-4C46-82A7-7A658BDEA4A9}"/>
              </a:ext>
            </a:extLst>
          </p:cNvPr>
          <p:cNvSpPr/>
          <p:nvPr/>
        </p:nvSpPr>
        <p:spPr>
          <a:xfrm>
            <a:off x="1249475" y="2731707"/>
            <a:ext cx="2305704" cy="461665"/>
          </a:xfrm>
          <a:prstGeom prst="rect">
            <a:avLst/>
          </a:prstGeom>
        </p:spPr>
        <p:txBody>
          <a:bodyPr wrap="square">
            <a:spAutoFit/>
          </a:bodyPr>
          <a:lstStyle/>
          <a:p>
            <a:pPr algn="ctr"/>
            <a:r>
              <a:rPr lang="en-GB" sz="2400" b="1" dirty="0"/>
              <a:t>Payroll context</a:t>
            </a:r>
            <a:endParaRPr lang="fr-FR" sz="2400" b="1" dirty="0"/>
          </a:p>
        </p:txBody>
      </p:sp>
      <p:sp>
        <p:nvSpPr>
          <p:cNvPr id="17" name="Oval 16">
            <a:extLst>
              <a:ext uri="{FF2B5EF4-FFF2-40B4-BE49-F238E27FC236}">
                <a16:creationId xmlns:a16="http://schemas.microsoft.com/office/drawing/2014/main" id="{82F64E98-69A8-4CC6-BB3D-8B60D55F58A3}"/>
              </a:ext>
            </a:extLst>
          </p:cNvPr>
          <p:cNvSpPr/>
          <p:nvPr/>
        </p:nvSpPr>
        <p:spPr>
          <a:xfrm>
            <a:off x="7504561" y="3215456"/>
            <a:ext cx="1432874" cy="151354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8" name="Oval 17">
            <a:extLst>
              <a:ext uri="{FF2B5EF4-FFF2-40B4-BE49-F238E27FC236}">
                <a16:creationId xmlns:a16="http://schemas.microsoft.com/office/drawing/2014/main" id="{E102C8F7-04C3-434E-B647-F553954C6AB8}"/>
              </a:ext>
            </a:extLst>
          </p:cNvPr>
          <p:cNvSpPr/>
          <p:nvPr/>
        </p:nvSpPr>
        <p:spPr>
          <a:xfrm>
            <a:off x="7656962" y="3367856"/>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Oval 18">
            <a:extLst>
              <a:ext uri="{FF2B5EF4-FFF2-40B4-BE49-F238E27FC236}">
                <a16:creationId xmlns:a16="http://schemas.microsoft.com/office/drawing/2014/main" id="{257E9B21-A67C-48AF-A767-7A918EC763B2}"/>
              </a:ext>
            </a:extLst>
          </p:cNvPr>
          <p:cNvSpPr/>
          <p:nvPr/>
        </p:nvSpPr>
        <p:spPr>
          <a:xfrm>
            <a:off x="8590216" y="3479896"/>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0" name="Oval 19">
            <a:extLst>
              <a:ext uri="{FF2B5EF4-FFF2-40B4-BE49-F238E27FC236}">
                <a16:creationId xmlns:a16="http://schemas.microsoft.com/office/drawing/2014/main" id="{8B8FCDBB-6FAD-4569-97C0-85A168C497A8}"/>
              </a:ext>
            </a:extLst>
          </p:cNvPr>
          <p:cNvSpPr/>
          <p:nvPr/>
        </p:nvSpPr>
        <p:spPr>
          <a:xfrm>
            <a:off x="7667173" y="4259716"/>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1" name="Oval 20">
            <a:extLst>
              <a:ext uri="{FF2B5EF4-FFF2-40B4-BE49-F238E27FC236}">
                <a16:creationId xmlns:a16="http://schemas.microsoft.com/office/drawing/2014/main" id="{F1729C0C-5197-4341-B2EE-A8CD7F1ADE14}"/>
              </a:ext>
            </a:extLst>
          </p:cNvPr>
          <p:cNvSpPr/>
          <p:nvPr/>
        </p:nvSpPr>
        <p:spPr>
          <a:xfrm>
            <a:off x="8444886" y="4259716"/>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2" name="Oval 21">
            <a:extLst>
              <a:ext uri="{FF2B5EF4-FFF2-40B4-BE49-F238E27FC236}">
                <a16:creationId xmlns:a16="http://schemas.microsoft.com/office/drawing/2014/main" id="{D54F69C6-BD32-4B92-AB03-CE3D588E3300}"/>
              </a:ext>
            </a:extLst>
          </p:cNvPr>
          <p:cNvSpPr/>
          <p:nvPr/>
        </p:nvSpPr>
        <p:spPr>
          <a:xfrm>
            <a:off x="8100022" y="3715617"/>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23" name="Connector: Curved 22">
            <a:extLst>
              <a:ext uri="{FF2B5EF4-FFF2-40B4-BE49-F238E27FC236}">
                <a16:creationId xmlns:a16="http://schemas.microsoft.com/office/drawing/2014/main" id="{9E16DB07-ED81-43BA-A62E-19EDDFBD63FF}"/>
              </a:ext>
            </a:extLst>
          </p:cNvPr>
          <p:cNvCxnSpPr>
            <a:stCxn id="18" idx="6"/>
            <a:endCxn id="22" idx="2"/>
          </p:cNvCxnSpPr>
          <p:nvPr/>
        </p:nvCxnSpPr>
        <p:spPr>
          <a:xfrm>
            <a:off x="7947622" y="3536753"/>
            <a:ext cx="152400" cy="347761"/>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73FF42F9-EACE-469E-8CBC-9354B72E5724}"/>
              </a:ext>
            </a:extLst>
          </p:cNvPr>
          <p:cNvCxnSpPr>
            <a:cxnSpLocks/>
            <a:stCxn id="19" idx="2"/>
            <a:endCxn id="22" idx="6"/>
          </p:cNvCxnSpPr>
          <p:nvPr/>
        </p:nvCxnSpPr>
        <p:spPr>
          <a:xfrm rot="10800000" flipV="1">
            <a:off x="8390682" y="3648792"/>
            <a:ext cx="199534" cy="235721"/>
          </a:xfrm>
          <a:prstGeom prst="curved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281078D7-0790-4677-9EAE-4777238A2D06}"/>
              </a:ext>
            </a:extLst>
          </p:cNvPr>
          <p:cNvCxnSpPr>
            <a:stCxn id="22" idx="5"/>
            <a:endCxn id="21" idx="1"/>
          </p:cNvCxnSpPr>
          <p:nvPr/>
        </p:nvCxnSpPr>
        <p:spPr>
          <a:xfrm rot="16200000" flipH="1">
            <a:off x="8265163" y="4086895"/>
            <a:ext cx="305243" cy="139336"/>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81BBEC51-E4CC-47F2-AD41-53783BF08FA1}"/>
              </a:ext>
            </a:extLst>
          </p:cNvPr>
          <p:cNvCxnSpPr>
            <a:stCxn id="22" idx="4"/>
            <a:endCxn id="20" idx="7"/>
          </p:cNvCxnSpPr>
          <p:nvPr/>
        </p:nvCxnSpPr>
        <p:spPr>
          <a:xfrm rot="5400000">
            <a:off x="7952423" y="4016256"/>
            <a:ext cx="255774" cy="330085"/>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9AAC6C7-2B2E-4B93-AE01-95EB67690294}"/>
              </a:ext>
            </a:extLst>
          </p:cNvPr>
          <p:cNvSpPr/>
          <p:nvPr/>
        </p:nvSpPr>
        <p:spPr>
          <a:xfrm>
            <a:off x="6819684" y="2716368"/>
            <a:ext cx="3541063" cy="461665"/>
          </a:xfrm>
          <a:prstGeom prst="rect">
            <a:avLst/>
          </a:prstGeom>
        </p:spPr>
        <p:txBody>
          <a:bodyPr wrap="square">
            <a:spAutoFit/>
          </a:bodyPr>
          <a:lstStyle/>
          <a:p>
            <a:pPr algn="ctr"/>
            <a:r>
              <a:rPr lang="en-GB" sz="2400" b="1" dirty="0"/>
              <a:t>Human resources context</a:t>
            </a:r>
            <a:endParaRPr lang="fr-FR" sz="2400" b="1" dirty="0"/>
          </a:p>
        </p:txBody>
      </p:sp>
      <p:sp>
        <p:nvSpPr>
          <p:cNvPr id="28" name="Oval 27">
            <a:extLst>
              <a:ext uri="{FF2B5EF4-FFF2-40B4-BE49-F238E27FC236}">
                <a16:creationId xmlns:a16="http://schemas.microsoft.com/office/drawing/2014/main" id="{C1664881-2E0C-43FB-826D-34186408DB73}"/>
              </a:ext>
            </a:extLst>
          </p:cNvPr>
          <p:cNvSpPr/>
          <p:nvPr/>
        </p:nvSpPr>
        <p:spPr>
          <a:xfrm>
            <a:off x="5058074" y="2883388"/>
            <a:ext cx="995732" cy="109373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29" name="Oval 28">
            <a:extLst>
              <a:ext uri="{FF2B5EF4-FFF2-40B4-BE49-F238E27FC236}">
                <a16:creationId xmlns:a16="http://schemas.microsoft.com/office/drawing/2014/main" id="{37494C0B-E417-479A-B983-DB54ABAAFC92}"/>
              </a:ext>
            </a:extLst>
          </p:cNvPr>
          <p:cNvSpPr/>
          <p:nvPr/>
        </p:nvSpPr>
        <p:spPr>
          <a:xfrm>
            <a:off x="5187095" y="2889836"/>
            <a:ext cx="170011" cy="247560"/>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0" name="Oval 29">
            <a:extLst>
              <a:ext uri="{FF2B5EF4-FFF2-40B4-BE49-F238E27FC236}">
                <a16:creationId xmlns:a16="http://schemas.microsoft.com/office/drawing/2014/main" id="{22A8D523-680F-4047-9ED2-9D2D69A54B76}"/>
              </a:ext>
            </a:extLst>
          </p:cNvPr>
          <p:cNvSpPr/>
          <p:nvPr/>
        </p:nvSpPr>
        <p:spPr>
          <a:xfrm>
            <a:off x="5743476" y="2892457"/>
            <a:ext cx="200737" cy="241176"/>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1" name="Oval 30">
            <a:extLst>
              <a:ext uri="{FF2B5EF4-FFF2-40B4-BE49-F238E27FC236}">
                <a16:creationId xmlns:a16="http://schemas.microsoft.com/office/drawing/2014/main" id="{964308D5-955C-4181-8D72-80F559357850}"/>
              </a:ext>
            </a:extLst>
          </p:cNvPr>
          <p:cNvSpPr/>
          <p:nvPr/>
        </p:nvSpPr>
        <p:spPr>
          <a:xfrm>
            <a:off x="5175624" y="3525711"/>
            <a:ext cx="170011" cy="273451"/>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2" name="Oval 31">
            <a:extLst>
              <a:ext uri="{FF2B5EF4-FFF2-40B4-BE49-F238E27FC236}">
                <a16:creationId xmlns:a16="http://schemas.microsoft.com/office/drawing/2014/main" id="{996B6FDB-27F5-4CE6-9137-5ECC8F77805F}"/>
              </a:ext>
            </a:extLst>
          </p:cNvPr>
          <p:cNvSpPr/>
          <p:nvPr/>
        </p:nvSpPr>
        <p:spPr>
          <a:xfrm>
            <a:off x="5666932" y="3632025"/>
            <a:ext cx="254940" cy="218367"/>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3" name="Oval 32">
            <a:extLst>
              <a:ext uri="{FF2B5EF4-FFF2-40B4-BE49-F238E27FC236}">
                <a16:creationId xmlns:a16="http://schemas.microsoft.com/office/drawing/2014/main" id="{1E1DC1FF-1693-42D7-9E34-FC34B5EDB1E5}"/>
              </a:ext>
            </a:extLst>
          </p:cNvPr>
          <p:cNvSpPr/>
          <p:nvPr/>
        </p:nvSpPr>
        <p:spPr>
          <a:xfrm>
            <a:off x="5388393" y="3138094"/>
            <a:ext cx="248093" cy="202749"/>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34" name="Connector: Curved 33">
            <a:extLst>
              <a:ext uri="{FF2B5EF4-FFF2-40B4-BE49-F238E27FC236}">
                <a16:creationId xmlns:a16="http://schemas.microsoft.com/office/drawing/2014/main" id="{02FCF543-05DC-4D0D-8B78-721D0D215156}"/>
              </a:ext>
            </a:extLst>
          </p:cNvPr>
          <p:cNvCxnSpPr>
            <a:cxnSpLocks/>
            <a:stCxn id="29" idx="6"/>
            <a:endCxn id="33" idx="2"/>
          </p:cNvCxnSpPr>
          <p:nvPr/>
        </p:nvCxnSpPr>
        <p:spPr>
          <a:xfrm>
            <a:off x="5357106" y="3013616"/>
            <a:ext cx="31287" cy="225853"/>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09440CA-FE4B-412C-B088-583037CEEB29}"/>
              </a:ext>
            </a:extLst>
          </p:cNvPr>
          <p:cNvCxnSpPr>
            <a:cxnSpLocks/>
            <a:stCxn id="30" idx="2"/>
            <a:endCxn id="33" idx="6"/>
          </p:cNvCxnSpPr>
          <p:nvPr/>
        </p:nvCxnSpPr>
        <p:spPr>
          <a:xfrm rot="10800000" flipV="1">
            <a:off x="5636486" y="3013045"/>
            <a:ext cx="106990" cy="226424"/>
          </a:xfrm>
          <a:prstGeom prst="curved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C154CE86-5517-43DE-8E8F-86F8DF5E9649}"/>
              </a:ext>
            </a:extLst>
          </p:cNvPr>
          <p:cNvCxnSpPr>
            <a:cxnSpLocks/>
            <a:stCxn id="33" idx="5"/>
            <a:endCxn id="32" idx="1"/>
          </p:cNvCxnSpPr>
          <p:nvPr/>
        </p:nvCxnSpPr>
        <p:spPr>
          <a:xfrm rot="16200000" flipH="1">
            <a:off x="5475784" y="3435520"/>
            <a:ext cx="352853" cy="104113"/>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AEB3419E-B5F7-40A4-B030-A4B7828BDBED}"/>
              </a:ext>
            </a:extLst>
          </p:cNvPr>
          <p:cNvCxnSpPr>
            <a:cxnSpLocks/>
            <a:stCxn id="33" idx="4"/>
            <a:endCxn id="31" idx="7"/>
          </p:cNvCxnSpPr>
          <p:nvPr/>
        </p:nvCxnSpPr>
        <p:spPr>
          <a:xfrm rot="5400000">
            <a:off x="5304132" y="3357449"/>
            <a:ext cx="224914" cy="19170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253A56C8-1E72-46CA-82EB-9D5BC37ACFE4}"/>
              </a:ext>
            </a:extLst>
          </p:cNvPr>
          <p:cNvSpPr/>
          <p:nvPr/>
        </p:nvSpPr>
        <p:spPr>
          <a:xfrm>
            <a:off x="1021976" y="2218766"/>
            <a:ext cx="5450489" cy="2918012"/>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0" name="Rectangle: Rounded Corners 59">
            <a:extLst>
              <a:ext uri="{FF2B5EF4-FFF2-40B4-BE49-F238E27FC236}">
                <a16:creationId xmlns:a16="http://schemas.microsoft.com/office/drawing/2014/main" id="{A2863DBD-86C3-48E2-A5F0-2B0B40E15501}"/>
              </a:ext>
            </a:extLst>
          </p:cNvPr>
          <p:cNvSpPr/>
          <p:nvPr/>
        </p:nvSpPr>
        <p:spPr>
          <a:xfrm>
            <a:off x="4811225" y="2650598"/>
            <a:ext cx="5747946" cy="2918012"/>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61" name="TextBox 60">
            <a:extLst>
              <a:ext uri="{FF2B5EF4-FFF2-40B4-BE49-F238E27FC236}">
                <a16:creationId xmlns:a16="http://schemas.microsoft.com/office/drawing/2014/main" id="{878DF124-5F30-4E76-B320-C92052C97443}"/>
              </a:ext>
            </a:extLst>
          </p:cNvPr>
          <p:cNvSpPr txBox="1"/>
          <p:nvPr/>
        </p:nvSpPr>
        <p:spPr>
          <a:xfrm>
            <a:off x="2016041" y="5836024"/>
            <a:ext cx="6719505" cy="369332"/>
          </a:xfrm>
          <a:prstGeom prst="rect">
            <a:avLst/>
          </a:prstGeom>
          <a:noFill/>
        </p:spPr>
        <p:txBody>
          <a:bodyPr wrap="square" rtlCol="0">
            <a:spAutoFit/>
          </a:bodyPr>
          <a:lstStyle/>
          <a:p>
            <a:r>
              <a:rPr lang="en-GB" dirty="0">
                <a:solidFill>
                  <a:srgbClr val="0070C0"/>
                </a:solidFill>
              </a:rPr>
              <a:t>The </a:t>
            </a:r>
            <a:r>
              <a:rPr lang="en-GB" b="1" dirty="0">
                <a:solidFill>
                  <a:srgbClr val="0070C0"/>
                </a:solidFill>
              </a:rPr>
              <a:t>employee model </a:t>
            </a:r>
            <a:r>
              <a:rPr lang="en-GB" dirty="0">
                <a:solidFill>
                  <a:srgbClr val="0070C0"/>
                </a:solidFill>
              </a:rPr>
              <a:t>is common to both contexts and so it is shared</a:t>
            </a:r>
          </a:p>
        </p:txBody>
      </p:sp>
      <p:cxnSp>
        <p:nvCxnSpPr>
          <p:cNvPr id="63" name="Connector: Curved 62">
            <a:extLst>
              <a:ext uri="{FF2B5EF4-FFF2-40B4-BE49-F238E27FC236}">
                <a16:creationId xmlns:a16="http://schemas.microsoft.com/office/drawing/2014/main" id="{F0EEFA9E-0534-48D4-8911-D15E90A2661D}"/>
              </a:ext>
            </a:extLst>
          </p:cNvPr>
          <p:cNvCxnSpPr>
            <a:cxnSpLocks/>
          </p:cNvCxnSpPr>
          <p:nvPr/>
        </p:nvCxnSpPr>
        <p:spPr>
          <a:xfrm rot="5400000" flipH="1" flipV="1">
            <a:off x="3848751" y="4172335"/>
            <a:ext cx="1873020" cy="1454358"/>
          </a:xfrm>
          <a:prstGeom prst="curvedConnector3">
            <a:avLst>
              <a:gd name="adj1" fmla="val 50000"/>
            </a:avLst>
          </a:prstGeom>
          <a:ln w="28575">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974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err="1"/>
              <a:t>ddd</a:t>
            </a:r>
            <a:r>
              <a:rPr lang="en-GB" dirty="0"/>
              <a:t> PATTERNS – problem space</a:t>
            </a:r>
            <a:endParaRPr lang="fr-FR" dirty="0"/>
          </a:p>
        </p:txBody>
      </p:sp>
      <p:pic>
        <p:nvPicPr>
          <p:cNvPr id="3" name="Picture 2">
            <a:extLst>
              <a:ext uri="{FF2B5EF4-FFF2-40B4-BE49-F238E27FC236}">
                <a16:creationId xmlns:a16="http://schemas.microsoft.com/office/drawing/2014/main" id="{27BCAFB9-CB13-4C10-8E36-54A029D1CC2B}"/>
              </a:ext>
            </a:extLst>
          </p:cNvPr>
          <p:cNvPicPr>
            <a:picLocks noChangeAspect="1"/>
          </p:cNvPicPr>
          <p:nvPr/>
        </p:nvPicPr>
        <p:blipFill>
          <a:blip r:embed="rId3"/>
          <a:stretch>
            <a:fillRect/>
          </a:stretch>
        </p:blipFill>
        <p:spPr>
          <a:xfrm>
            <a:off x="1684766" y="1362914"/>
            <a:ext cx="8822468" cy="4972312"/>
          </a:xfrm>
          <a:prstGeom prst="rect">
            <a:avLst/>
          </a:prstGeom>
        </p:spPr>
      </p:pic>
    </p:spTree>
    <p:extLst>
      <p:ext uri="{BB962C8B-B14F-4D97-AF65-F5344CB8AC3E}">
        <p14:creationId xmlns:p14="http://schemas.microsoft.com/office/powerpoint/2010/main" val="1321101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err="1"/>
              <a:t>ddd</a:t>
            </a:r>
            <a:r>
              <a:rPr lang="en-GB" dirty="0"/>
              <a:t> PATTERNS – solution space</a:t>
            </a:r>
            <a:endParaRPr lang="fr-FR" dirty="0"/>
          </a:p>
        </p:txBody>
      </p:sp>
      <p:pic>
        <p:nvPicPr>
          <p:cNvPr id="4" name="Picture 3">
            <a:extLst>
              <a:ext uri="{FF2B5EF4-FFF2-40B4-BE49-F238E27FC236}">
                <a16:creationId xmlns:a16="http://schemas.microsoft.com/office/drawing/2014/main" id="{B54CB42A-6E7F-4775-844E-BAAC92A2F146}"/>
              </a:ext>
            </a:extLst>
          </p:cNvPr>
          <p:cNvPicPr>
            <a:picLocks noChangeAspect="1"/>
          </p:cNvPicPr>
          <p:nvPr/>
        </p:nvPicPr>
        <p:blipFill>
          <a:blip r:embed="rId3"/>
          <a:stretch>
            <a:fillRect/>
          </a:stretch>
        </p:blipFill>
        <p:spPr>
          <a:xfrm>
            <a:off x="1589315" y="1302852"/>
            <a:ext cx="9013371" cy="5141856"/>
          </a:xfrm>
          <a:prstGeom prst="rect">
            <a:avLst/>
          </a:prstGeom>
        </p:spPr>
      </p:pic>
    </p:spTree>
    <p:extLst>
      <p:ext uri="{BB962C8B-B14F-4D97-AF65-F5344CB8AC3E}">
        <p14:creationId xmlns:p14="http://schemas.microsoft.com/office/powerpoint/2010/main" val="304293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Tactical patterns</a:t>
            </a:r>
            <a:endParaRPr lang="fr-FR" dirty="0"/>
          </a:p>
        </p:txBody>
      </p:sp>
    </p:spTree>
    <p:extLst>
      <p:ext uri="{BB962C8B-B14F-4D97-AF65-F5344CB8AC3E}">
        <p14:creationId xmlns:p14="http://schemas.microsoft.com/office/powerpoint/2010/main" val="2156035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23EE71A-EBA7-4359-851C-2962A26BCFE9}"/>
              </a:ext>
            </a:extLst>
          </p:cNvPr>
          <p:cNvSpPr/>
          <p:nvPr/>
        </p:nvSpPr>
        <p:spPr>
          <a:xfrm>
            <a:off x="196787" y="4937556"/>
            <a:ext cx="2592280" cy="745725"/>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MODEL DRIVEN DESIGN</a:t>
            </a:r>
            <a:endParaRPr lang="fr-FR" dirty="0"/>
          </a:p>
        </p:txBody>
      </p:sp>
      <p:sp>
        <p:nvSpPr>
          <p:cNvPr id="6" name="Oval 5">
            <a:extLst>
              <a:ext uri="{FF2B5EF4-FFF2-40B4-BE49-F238E27FC236}">
                <a16:creationId xmlns:a16="http://schemas.microsoft.com/office/drawing/2014/main" id="{0C8514CF-7E7D-4F09-9116-493D8364AABF}"/>
              </a:ext>
            </a:extLst>
          </p:cNvPr>
          <p:cNvSpPr/>
          <p:nvPr/>
        </p:nvSpPr>
        <p:spPr>
          <a:xfrm>
            <a:off x="3178206" y="2242525"/>
            <a:ext cx="154057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DOMAIN EVENTS </a:t>
            </a:r>
          </a:p>
        </p:txBody>
      </p:sp>
      <p:sp>
        <p:nvSpPr>
          <p:cNvPr id="10" name="Oval 9">
            <a:extLst>
              <a:ext uri="{FF2B5EF4-FFF2-40B4-BE49-F238E27FC236}">
                <a16:creationId xmlns:a16="http://schemas.microsoft.com/office/drawing/2014/main" id="{CD073648-5966-43B4-A863-F64972264866}"/>
              </a:ext>
            </a:extLst>
          </p:cNvPr>
          <p:cNvSpPr/>
          <p:nvPr/>
        </p:nvSpPr>
        <p:spPr>
          <a:xfrm>
            <a:off x="659905" y="2040384"/>
            <a:ext cx="1666045" cy="822233"/>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DOMAIN SERVICIES</a:t>
            </a:r>
          </a:p>
        </p:txBody>
      </p:sp>
      <p:sp>
        <p:nvSpPr>
          <p:cNvPr id="11" name="Oval 10">
            <a:extLst>
              <a:ext uri="{FF2B5EF4-FFF2-40B4-BE49-F238E27FC236}">
                <a16:creationId xmlns:a16="http://schemas.microsoft.com/office/drawing/2014/main" id="{E6C41BA5-1828-4555-B003-CBCE3DA44EF4}"/>
              </a:ext>
            </a:extLst>
          </p:cNvPr>
          <p:cNvSpPr/>
          <p:nvPr/>
        </p:nvSpPr>
        <p:spPr>
          <a:xfrm>
            <a:off x="5455639" y="4181640"/>
            <a:ext cx="1414805" cy="549984"/>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ENTITIES</a:t>
            </a:r>
          </a:p>
        </p:txBody>
      </p:sp>
      <p:sp>
        <p:nvSpPr>
          <p:cNvPr id="12" name="Oval 11">
            <a:extLst>
              <a:ext uri="{FF2B5EF4-FFF2-40B4-BE49-F238E27FC236}">
                <a16:creationId xmlns:a16="http://schemas.microsoft.com/office/drawing/2014/main" id="{B85670AD-703A-4CF4-98D0-69D6D0AE4D86}"/>
              </a:ext>
            </a:extLst>
          </p:cNvPr>
          <p:cNvSpPr/>
          <p:nvPr/>
        </p:nvSpPr>
        <p:spPr>
          <a:xfrm>
            <a:off x="4961433" y="5890025"/>
            <a:ext cx="154057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VALUE OBJECTS </a:t>
            </a:r>
          </a:p>
        </p:txBody>
      </p:sp>
      <p:sp>
        <p:nvSpPr>
          <p:cNvPr id="13" name="Oval 12">
            <a:extLst>
              <a:ext uri="{FF2B5EF4-FFF2-40B4-BE49-F238E27FC236}">
                <a16:creationId xmlns:a16="http://schemas.microsoft.com/office/drawing/2014/main" id="{21B4225D-C997-4F91-A95B-606BB4CF4787}"/>
              </a:ext>
            </a:extLst>
          </p:cNvPr>
          <p:cNvSpPr/>
          <p:nvPr/>
        </p:nvSpPr>
        <p:spPr>
          <a:xfrm>
            <a:off x="8577938" y="1946734"/>
            <a:ext cx="214070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REPOSITORIES </a:t>
            </a:r>
          </a:p>
        </p:txBody>
      </p:sp>
      <p:sp>
        <p:nvSpPr>
          <p:cNvPr id="14" name="Oval 13">
            <a:extLst>
              <a:ext uri="{FF2B5EF4-FFF2-40B4-BE49-F238E27FC236}">
                <a16:creationId xmlns:a16="http://schemas.microsoft.com/office/drawing/2014/main" id="{ABA989E7-089F-45D7-855F-8B0D0974A92E}"/>
              </a:ext>
            </a:extLst>
          </p:cNvPr>
          <p:cNvSpPr/>
          <p:nvPr/>
        </p:nvSpPr>
        <p:spPr>
          <a:xfrm>
            <a:off x="9628722" y="3469257"/>
            <a:ext cx="214070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AGGREGATES </a:t>
            </a:r>
          </a:p>
        </p:txBody>
      </p:sp>
      <p:sp>
        <p:nvSpPr>
          <p:cNvPr id="15" name="Oval 14">
            <a:extLst>
              <a:ext uri="{FF2B5EF4-FFF2-40B4-BE49-F238E27FC236}">
                <a16:creationId xmlns:a16="http://schemas.microsoft.com/office/drawing/2014/main" id="{2F0EB7EF-4300-42D8-99B4-41614FD5D8FC}"/>
              </a:ext>
            </a:extLst>
          </p:cNvPr>
          <p:cNvSpPr/>
          <p:nvPr/>
        </p:nvSpPr>
        <p:spPr>
          <a:xfrm>
            <a:off x="9375412" y="5383261"/>
            <a:ext cx="214070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FACTORIES </a:t>
            </a:r>
          </a:p>
        </p:txBody>
      </p:sp>
      <p:sp>
        <p:nvSpPr>
          <p:cNvPr id="17" name="Oval 16">
            <a:extLst>
              <a:ext uri="{FF2B5EF4-FFF2-40B4-BE49-F238E27FC236}">
                <a16:creationId xmlns:a16="http://schemas.microsoft.com/office/drawing/2014/main" id="{2A5D31D4-CDE0-4DCD-B19C-6153C3A45E8C}"/>
              </a:ext>
            </a:extLst>
          </p:cNvPr>
          <p:cNvSpPr/>
          <p:nvPr/>
        </p:nvSpPr>
        <p:spPr>
          <a:xfrm>
            <a:off x="6109989" y="2604050"/>
            <a:ext cx="1540572" cy="745725"/>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EVENT</a:t>
            </a:r>
          </a:p>
          <a:p>
            <a:pPr algn="ctr"/>
            <a:r>
              <a:rPr lang="en-GB" dirty="0"/>
              <a:t>SOURCES </a:t>
            </a:r>
          </a:p>
        </p:txBody>
      </p:sp>
      <p:sp>
        <p:nvSpPr>
          <p:cNvPr id="18" name="Titre 1">
            <a:extLst>
              <a:ext uri="{FF2B5EF4-FFF2-40B4-BE49-F238E27FC236}">
                <a16:creationId xmlns:a16="http://schemas.microsoft.com/office/drawing/2014/main" id="{AAABFA37-49B3-4140-9C70-EAB3DF7B45CE}"/>
              </a:ext>
            </a:extLst>
          </p:cNvPr>
          <p:cNvSpPr txBox="1">
            <a:spLocks/>
          </p:cNvSpPr>
          <p:nvPr/>
        </p:nvSpPr>
        <p:spPr>
          <a:xfrm>
            <a:off x="2252663" y="222250"/>
            <a:ext cx="9939337" cy="514350"/>
          </a:xfrm>
          <a:prstGeom prst="rect">
            <a:avLst/>
          </a:prstGeom>
        </p:spPr>
        <p:txBody>
          <a:bodyPr vert="horz" lIns="91440" tIns="45720" rIns="91440" bIns="45720" rtlCol="0" anchor="ctr">
            <a:noAutofit/>
          </a:bodyPr>
          <a:lstStyle>
            <a:lvl1pPr marL="0" algn="l" defTabSz="914400" rtl="0" eaLnBrk="1" latinLnBrk="0" hangingPunct="1">
              <a:lnSpc>
                <a:spcPct val="90000"/>
              </a:lnSpc>
              <a:spcBef>
                <a:spcPct val="0"/>
              </a:spcBef>
              <a:buNone/>
              <a:defRPr lang="fr-FR" sz="3600" b="1" kern="1200" cap="all" baseline="0" dirty="0">
                <a:solidFill>
                  <a:schemeClr val="bg1"/>
                </a:solidFill>
                <a:latin typeface="Tw Cen MT Condensed Extra Bold" charset="0"/>
                <a:ea typeface="Tw Cen MT Condensed Extra Bold" charset="0"/>
                <a:cs typeface="Tw Cen MT Condensed Extra Bold" charset="0"/>
              </a:defRPr>
            </a:lvl1pPr>
          </a:lstStyle>
          <a:p>
            <a:r>
              <a:rPr lang="en-GB"/>
              <a:t>Tactical patterns</a:t>
            </a:r>
          </a:p>
        </p:txBody>
      </p:sp>
      <p:cxnSp>
        <p:nvCxnSpPr>
          <p:cNvPr id="20" name="Connector: Curved 19">
            <a:extLst>
              <a:ext uri="{FF2B5EF4-FFF2-40B4-BE49-F238E27FC236}">
                <a16:creationId xmlns:a16="http://schemas.microsoft.com/office/drawing/2014/main" id="{F7C69287-034D-4AC1-B962-40044A307CF4}"/>
              </a:ext>
            </a:extLst>
          </p:cNvPr>
          <p:cNvCxnSpPr>
            <a:stCxn id="5" idx="5"/>
            <a:endCxn id="12" idx="2"/>
          </p:cNvCxnSpPr>
          <p:nvPr/>
        </p:nvCxnSpPr>
        <p:spPr>
          <a:xfrm rot="16200000" flipH="1">
            <a:off x="3341026" y="4642481"/>
            <a:ext cx="688816" cy="2551997"/>
          </a:xfrm>
          <a:prstGeom prst="curvedConnector2">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A7BB7A6-2819-4A08-8BD9-730C5A1C5216}"/>
              </a:ext>
            </a:extLst>
          </p:cNvPr>
          <p:cNvSpPr txBox="1"/>
          <p:nvPr/>
        </p:nvSpPr>
        <p:spPr>
          <a:xfrm>
            <a:off x="2992961" y="5632324"/>
            <a:ext cx="1605672" cy="523220"/>
          </a:xfrm>
          <a:prstGeom prst="rect">
            <a:avLst/>
          </a:prstGeom>
          <a:solidFill>
            <a:schemeClr val="bg1"/>
          </a:solidFill>
        </p:spPr>
        <p:txBody>
          <a:bodyPr wrap="square" rtlCol="0">
            <a:spAutoFit/>
          </a:bodyPr>
          <a:lstStyle/>
          <a:p>
            <a:r>
              <a:rPr lang="en-GB" sz="1400" dirty="0"/>
              <a:t>Express states &amp; computation with</a:t>
            </a:r>
            <a:endParaRPr lang="fr-FR" sz="1400" dirty="0"/>
          </a:p>
        </p:txBody>
      </p:sp>
      <p:cxnSp>
        <p:nvCxnSpPr>
          <p:cNvPr id="26" name="Connector: Curved 25">
            <a:extLst>
              <a:ext uri="{FF2B5EF4-FFF2-40B4-BE49-F238E27FC236}">
                <a16:creationId xmlns:a16="http://schemas.microsoft.com/office/drawing/2014/main" id="{85BD3896-2542-4579-BA5B-B5D196B838BC}"/>
              </a:ext>
            </a:extLst>
          </p:cNvPr>
          <p:cNvCxnSpPr>
            <a:stCxn id="5" idx="6"/>
            <a:endCxn id="11" idx="2"/>
          </p:cNvCxnSpPr>
          <p:nvPr/>
        </p:nvCxnSpPr>
        <p:spPr>
          <a:xfrm flipV="1">
            <a:off x="2789067" y="4456632"/>
            <a:ext cx="2666572" cy="85378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9BB69C2-F16C-4FAF-A92C-E295564617DA}"/>
              </a:ext>
            </a:extLst>
          </p:cNvPr>
          <p:cNvSpPr txBox="1"/>
          <p:nvPr/>
        </p:nvSpPr>
        <p:spPr>
          <a:xfrm>
            <a:off x="3275784" y="4804889"/>
            <a:ext cx="1961816" cy="307777"/>
          </a:xfrm>
          <a:prstGeom prst="rect">
            <a:avLst/>
          </a:prstGeom>
          <a:solidFill>
            <a:schemeClr val="bg1"/>
          </a:solidFill>
        </p:spPr>
        <p:txBody>
          <a:bodyPr wrap="square" rtlCol="0">
            <a:spAutoFit/>
          </a:bodyPr>
          <a:lstStyle/>
          <a:p>
            <a:r>
              <a:rPr lang="en-GB" sz="1400" dirty="0"/>
              <a:t>Express identity with</a:t>
            </a:r>
            <a:endParaRPr lang="fr-FR" sz="1400" dirty="0"/>
          </a:p>
        </p:txBody>
      </p:sp>
      <p:cxnSp>
        <p:nvCxnSpPr>
          <p:cNvPr id="33" name="Connector: Curved 32">
            <a:extLst>
              <a:ext uri="{FF2B5EF4-FFF2-40B4-BE49-F238E27FC236}">
                <a16:creationId xmlns:a16="http://schemas.microsoft.com/office/drawing/2014/main" id="{0B414CDD-88E3-48EC-9D6B-0F545993655B}"/>
              </a:ext>
            </a:extLst>
          </p:cNvPr>
          <p:cNvCxnSpPr>
            <a:stCxn id="5" idx="0"/>
            <a:endCxn id="6" idx="3"/>
          </p:cNvCxnSpPr>
          <p:nvPr/>
        </p:nvCxnSpPr>
        <p:spPr>
          <a:xfrm rot="5400000" flipH="1" flipV="1">
            <a:off x="1419115" y="2952854"/>
            <a:ext cx="2058515" cy="1910891"/>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9311F10E-B491-4BF8-BD8E-76BEA6E5E475}"/>
              </a:ext>
            </a:extLst>
          </p:cNvPr>
          <p:cNvCxnSpPr>
            <a:stCxn id="5" idx="1"/>
            <a:endCxn id="10" idx="4"/>
          </p:cNvCxnSpPr>
          <p:nvPr/>
        </p:nvCxnSpPr>
        <p:spPr>
          <a:xfrm rot="5400000" flipH="1" flipV="1">
            <a:off x="-57401" y="3496436"/>
            <a:ext cx="2184148" cy="91651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1E2F1223-0A50-4CD8-A271-5772AB47B5CB}"/>
              </a:ext>
            </a:extLst>
          </p:cNvPr>
          <p:cNvCxnSpPr>
            <a:stCxn id="11" idx="4"/>
            <a:endCxn id="15" idx="2"/>
          </p:cNvCxnSpPr>
          <p:nvPr/>
        </p:nvCxnSpPr>
        <p:spPr>
          <a:xfrm rot="16200000" flipH="1">
            <a:off x="7256977" y="3637689"/>
            <a:ext cx="1024500" cy="321237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270FBC3-B80B-46D8-B82A-0958C2EA05DB}"/>
              </a:ext>
            </a:extLst>
          </p:cNvPr>
          <p:cNvCxnSpPr>
            <a:stCxn id="12" idx="5"/>
            <a:endCxn id="15" idx="4"/>
          </p:cNvCxnSpPr>
          <p:nvPr/>
        </p:nvCxnSpPr>
        <p:spPr>
          <a:xfrm rot="5400000" flipH="1" flipV="1">
            <a:off x="8162300" y="4243079"/>
            <a:ext cx="397555" cy="4169370"/>
          </a:xfrm>
          <a:prstGeom prst="curvedConnector3">
            <a:avLst>
              <a:gd name="adj1" fmla="val -2021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0E8725BB-1B7F-482E-9DFE-A862AC332952}"/>
              </a:ext>
            </a:extLst>
          </p:cNvPr>
          <p:cNvCxnSpPr>
            <a:cxnSpLocks/>
            <a:endCxn id="14" idx="3"/>
          </p:cNvCxnSpPr>
          <p:nvPr/>
        </p:nvCxnSpPr>
        <p:spPr>
          <a:xfrm flipV="1">
            <a:off x="6502005" y="4105773"/>
            <a:ext cx="3440216" cy="214857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9A54BEE6-3E2C-4DA9-898A-81090A0F0A87}"/>
              </a:ext>
            </a:extLst>
          </p:cNvPr>
          <p:cNvCxnSpPr>
            <a:stCxn id="11" idx="6"/>
            <a:endCxn id="14" idx="1"/>
          </p:cNvCxnSpPr>
          <p:nvPr/>
        </p:nvCxnSpPr>
        <p:spPr>
          <a:xfrm flipV="1">
            <a:off x="6870444" y="3578466"/>
            <a:ext cx="3071777" cy="878166"/>
          </a:xfrm>
          <a:prstGeom prst="curvedConnector4">
            <a:avLst>
              <a:gd name="adj1" fmla="val 55590"/>
              <a:gd name="adj2" fmla="val 8792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456CE494-90B8-4A06-BCCD-2A20A6F442BE}"/>
              </a:ext>
            </a:extLst>
          </p:cNvPr>
          <p:cNvCxnSpPr>
            <a:stCxn id="11" idx="7"/>
            <a:endCxn id="13" idx="4"/>
          </p:cNvCxnSpPr>
          <p:nvPr/>
        </p:nvCxnSpPr>
        <p:spPr>
          <a:xfrm rot="5400000" flipH="1" flipV="1">
            <a:off x="7370908" y="1984802"/>
            <a:ext cx="1569724" cy="298503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2F6A74E-7AC2-498B-BD62-E73020961C3D}"/>
              </a:ext>
            </a:extLst>
          </p:cNvPr>
          <p:cNvCxnSpPr>
            <a:cxnSpLocks/>
            <a:stCxn id="11" idx="0"/>
            <a:endCxn id="6" idx="5"/>
          </p:cNvCxnSpPr>
          <p:nvPr/>
        </p:nvCxnSpPr>
        <p:spPr>
          <a:xfrm rot="16200000" flipV="1">
            <a:off x="4676805" y="2695403"/>
            <a:ext cx="1302599" cy="1669876"/>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547A4DE2-2568-4B18-803F-C2E231D06617}"/>
              </a:ext>
            </a:extLst>
          </p:cNvPr>
          <p:cNvCxnSpPr>
            <a:stCxn id="11" idx="5"/>
            <a:endCxn id="14" idx="3"/>
          </p:cNvCxnSpPr>
          <p:nvPr/>
        </p:nvCxnSpPr>
        <p:spPr>
          <a:xfrm rot="5400000" flipH="1" flipV="1">
            <a:off x="8030082" y="2738942"/>
            <a:ext cx="545308" cy="3278970"/>
          </a:xfrm>
          <a:prstGeom prst="curvedConnector3">
            <a:avLst>
              <a:gd name="adj1" fmla="val -5669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55DE6911-73D4-454D-8D0F-FADF6691E508}"/>
              </a:ext>
            </a:extLst>
          </p:cNvPr>
          <p:cNvCxnSpPr>
            <a:stCxn id="17" idx="6"/>
            <a:endCxn id="13" idx="3"/>
          </p:cNvCxnSpPr>
          <p:nvPr/>
        </p:nvCxnSpPr>
        <p:spPr>
          <a:xfrm flipV="1">
            <a:off x="7650561" y="2583250"/>
            <a:ext cx="1240876" cy="393663"/>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38EFCBE8-40A3-4931-B227-19832B6DCA0E}"/>
              </a:ext>
            </a:extLst>
          </p:cNvPr>
          <p:cNvCxnSpPr>
            <a:cxnSpLocks/>
          </p:cNvCxnSpPr>
          <p:nvPr/>
        </p:nvCxnSpPr>
        <p:spPr>
          <a:xfrm flipV="1">
            <a:off x="4768338" y="1940244"/>
            <a:ext cx="4172659" cy="559445"/>
          </a:xfrm>
          <a:prstGeom prst="curvedConnector4">
            <a:avLst>
              <a:gd name="adj1" fmla="val 46243"/>
              <a:gd name="adj2" fmla="val 12705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6CDE7A1-6E78-4F18-88DD-075CC69992F8}"/>
              </a:ext>
            </a:extLst>
          </p:cNvPr>
          <p:cNvSpPr txBox="1"/>
          <p:nvPr/>
        </p:nvSpPr>
        <p:spPr>
          <a:xfrm>
            <a:off x="2338500" y="3194266"/>
            <a:ext cx="1961816" cy="307777"/>
          </a:xfrm>
          <a:prstGeom prst="rect">
            <a:avLst/>
          </a:prstGeom>
          <a:solidFill>
            <a:schemeClr val="bg1"/>
          </a:solidFill>
        </p:spPr>
        <p:txBody>
          <a:bodyPr wrap="square" rtlCol="0">
            <a:spAutoFit/>
          </a:bodyPr>
          <a:lstStyle/>
          <a:p>
            <a:r>
              <a:rPr lang="en-GB" sz="1400" dirty="0"/>
              <a:t>Express changes with</a:t>
            </a:r>
            <a:endParaRPr lang="fr-FR" sz="1400" dirty="0"/>
          </a:p>
        </p:txBody>
      </p:sp>
      <p:sp>
        <p:nvSpPr>
          <p:cNvPr id="66" name="TextBox 65">
            <a:extLst>
              <a:ext uri="{FF2B5EF4-FFF2-40B4-BE49-F238E27FC236}">
                <a16:creationId xmlns:a16="http://schemas.microsoft.com/office/drawing/2014/main" id="{5C12EB19-141E-468A-9269-63AD4507EF83}"/>
              </a:ext>
            </a:extLst>
          </p:cNvPr>
          <p:cNvSpPr txBox="1"/>
          <p:nvPr/>
        </p:nvSpPr>
        <p:spPr>
          <a:xfrm>
            <a:off x="268244" y="3161480"/>
            <a:ext cx="1816946" cy="307777"/>
          </a:xfrm>
          <a:prstGeom prst="rect">
            <a:avLst/>
          </a:prstGeom>
          <a:solidFill>
            <a:schemeClr val="bg1"/>
          </a:solidFill>
        </p:spPr>
        <p:txBody>
          <a:bodyPr wrap="square" rtlCol="0">
            <a:spAutoFit/>
          </a:bodyPr>
          <a:lstStyle/>
          <a:p>
            <a:r>
              <a:rPr lang="en-GB" sz="1400" dirty="0"/>
              <a:t>Express model with</a:t>
            </a:r>
            <a:endParaRPr lang="fr-FR" sz="1400" dirty="0"/>
          </a:p>
        </p:txBody>
      </p:sp>
      <p:sp>
        <p:nvSpPr>
          <p:cNvPr id="67" name="TextBox 66">
            <a:extLst>
              <a:ext uri="{FF2B5EF4-FFF2-40B4-BE49-F238E27FC236}">
                <a16:creationId xmlns:a16="http://schemas.microsoft.com/office/drawing/2014/main" id="{8B7B55CB-0770-4433-A1AC-905E52921184}"/>
              </a:ext>
            </a:extLst>
          </p:cNvPr>
          <p:cNvSpPr txBox="1"/>
          <p:nvPr/>
        </p:nvSpPr>
        <p:spPr>
          <a:xfrm>
            <a:off x="8961313" y="6367947"/>
            <a:ext cx="1484450" cy="307777"/>
          </a:xfrm>
          <a:prstGeom prst="rect">
            <a:avLst/>
          </a:prstGeom>
          <a:solidFill>
            <a:schemeClr val="bg1"/>
          </a:solidFill>
        </p:spPr>
        <p:txBody>
          <a:bodyPr wrap="square" rtlCol="0">
            <a:spAutoFit/>
          </a:bodyPr>
          <a:lstStyle/>
          <a:p>
            <a:r>
              <a:rPr lang="en-GB" sz="1400" dirty="0"/>
              <a:t>Encapsulate with</a:t>
            </a:r>
            <a:endParaRPr lang="fr-FR" sz="1400" dirty="0"/>
          </a:p>
        </p:txBody>
      </p:sp>
      <p:sp>
        <p:nvSpPr>
          <p:cNvPr id="68" name="TextBox 67">
            <a:extLst>
              <a:ext uri="{FF2B5EF4-FFF2-40B4-BE49-F238E27FC236}">
                <a16:creationId xmlns:a16="http://schemas.microsoft.com/office/drawing/2014/main" id="{D7873307-5184-4617-A294-DA782C41321A}"/>
              </a:ext>
            </a:extLst>
          </p:cNvPr>
          <p:cNvSpPr txBox="1"/>
          <p:nvPr/>
        </p:nvSpPr>
        <p:spPr>
          <a:xfrm>
            <a:off x="8789936" y="5016262"/>
            <a:ext cx="1484450" cy="307777"/>
          </a:xfrm>
          <a:prstGeom prst="rect">
            <a:avLst/>
          </a:prstGeom>
          <a:solidFill>
            <a:schemeClr val="bg1"/>
          </a:solidFill>
        </p:spPr>
        <p:txBody>
          <a:bodyPr wrap="square" rtlCol="0">
            <a:spAutoFit/>
          </a:bodyPr>
          <a:lstStyle/>
          <a:p>
            <a:r>
              <a:rPr lang="en-GB" sz="1400" dirty="0"/>
              <a:t>Encapsulate with</a:t>
            </a:r>
            <a:endParaRPr lang="fr-FR" sz="1400" dirty="0"/>
          </a:p>
        </p:txBody>
      </p:sp>
      <p:sp>
        <p:nvSpPr>
          <p:cNvPr id="69" name="TextBox 68">
            <a:extLst>
              <a:ext uri="{FF2B5EF4-FFF2-40B4-BE49-F238E27FC236}">
                <a16:creationId xmlns:a16="http://schemas.microsoft.com/office/drawing/2014/main" id="{A6CEC793-209D-4A94-96E8-5026B8935B41}"/>
              </a:ext>
            </a:extLst>
          </p:cNvPr>
          <p:cNvSpPr txBox="1"/>
          <p:nvPr/>
        </p:nvSpPr>
        <p:spPr>
          <a:xfrm>
            <a:off x="6491983" y="5314447"/>
            <a:ext cx="1484450" cy="307777"/>
          </a:xfrm>
          <a:prstGeom prst="rect">
            <a:avLst/>
          </a:prstGeom>
          <a:solidFill>
            <a:schemeClr val="bg1"/>
          </a:solidFill>
        </p:spPr>
        <p:txBody>
          <a:bodyPr wrap="square" rtlCol="0">
            <a:spAutoFit/>
          </a:bodyPr>
          <a:lstStyle/>
          <a:p>
            <a:r>
              <a:rPr lang="en-GB" sz="1400" dirty="0"/>
              <a:t>Encapsulate with</a:t>
            </a:r>
            <a:endParaRPr lang="fr-FR" sz="1400" dirty="0"/>
          </a:p>
        </p:txBody>
      </p:sp>
      <p:sp>
        <p:nvSpPr>
          <p:cNvPr id="70" name="TextBox 69">
            <a:extLst>
              <a:ext uri="{FF2B5EF4-FFF2-40B4-BE49-F238E27FC236}">
                <a16:creationId xmlns:a16="http://schemas.microsoft.com/office/drawing/2014/main" id="{4BF771A9-B3CF-4BBA-989F-76FEB48C7F1D}"/>
              </a:ext>
            </a:extLst>
          </p:cNvPr>
          <p:cNvSpPr txBox="1"/>
          <p:nvPr/>
        </p:nvSpPr>
        <p:spPr>
          <a:xfrm>
            <a:off x="7593533" y="4640435"/>
            <a:ext cx="1484450" cy="307777"/>
          </a:xfrm>
          <a:prstGeom prst="rect">
            <a:avLst/>
          </a:prstGeom>
          <a:solidFill>
            <a:schemeClr val="bg1"/>
          </a:solidFill>
        </p:spPr>
        <p:txBody>
          <a:bodyPr wrap="square" rtlCol="0">
            <a:spAutoFit/>
          </a:bodyPr>
          <a:lstStyle/>
          <a:p>
            <a:r>
              <a:rPr lang="en-GB" sz="1400" dirty="0"/>
              <a:t>Encapsulate with</a:t>
            </a:r>
            <a:endParaRPr lang="fr-FR" sz="1400" dirty="0"/>
          </a:p>
        </p:txBody>
      </p:sp>
      <p:cxnSp>
        <p:nvCxnSpPr>
          <p:cNvPr id="72" name="Connector: Curved 71">
            <a:extLst>
              <a:ext uri="{FF2B5EF4-FFF2-40B4-BE49-F238E27FC236}">
                <a16:creationId xmlns:a16="http://schemas.microsoft.com/office/drawing/2014/main" id="{B1389238-F841-465A-88D8-1B0BE75F6315}"/>
              </a:ext>
            </a:extLst>
          </p:cNvPr>
          <p:cNvCxnSpPr>
            <a:stCxn id="14" idx="5"/>
            <a:endCxn id="15" idx="7"/>
          </p:cNvCxnSpPr>
          <p:nvPr/>
        </p:nvCxnSpPr>
        <p:spPr>
          <a:xfrm rot="5400000">
            <a:off x="10635922" y="4672466"/>
            <a:ext cx="1386697" cy="25331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C4211F1-62A0-43DC-899E-A24C1E1C65D9}"/>
              </a:ext>
            </a:extLst>
          </p:cNvPr>
          <p:cNvSpPr txBox="1"/>
          <p:nvPr/>
        </p:nvSpPr>
        <p:spPr>
          <a:xfrm>
            <a:off x="10460390" y="4579805"/>
            <a:ext cx="1484450" cy="307777"/>
          </a:xfrm>
          <a:prstGeom prst="rect">
            <a:avLst/>
          </a:prstGeom>
          <a:solidFill>
            <a:schemeClr val="bg1"/>
          </a:solidFill>
        </p:spPr>
        <p:txBody>
          <a:bodyPr wrap="square" rtlCol="0">
            <a:spAutoFit/>
          </a:bodyPr>
          <a:lstStyle/>
          <a:p>
            <a:r>
              <a:rPr lang="en-GB" sz="1400" dirty="0"/>
              <a:t>Encapsulate with</a:t>
            </a:r>
            <a:endParaRPr lang="fr-FR" sz="1400" dirty="0"/>
          </a:p>
        </p:txBody>
      </p:sp>
      <p:sp>
        <p:nvSpPr>
          <p:cNvPr id="74" name="TextBox 73">
            <a:extLst>
              <a:ext uri="{FF2B5EF4-FFF2-40B4-BE49-F238E27FC236}">
                <a16:creationId xmlns:a16="http://schemas.microsoft.com/office/drawing/2014/main" id="{26FDCCD0-8597-45AF-9CD9-EFAE0AF0C4FB}"/>
              </a:ext>
            </a:extLst>
          </p:cNvPr>
          <p:cNvSpPr txBox="1"/>
          <p:nvPr/>
        </p:nvSpPr>
        <p:spPr>
          <a:xfrm>
            <a:off x="7712909" y="3986948"/>
            <a:ext cx="1484450" cy="307777"/>
          </a:xfrm>
          <a:prstGeom prst="rect">
            <a:avLst/>
          </a:prstGeom>
          <a:solidFill>
            <a:schemeClr val="bg1"/>
          </a:solidFill>
        </p:spPr>
        <p:txBody>
          <a:bodyPr wrap="square" rtlCol="0">
            <a:spAutoFit/>
          </a:bodyPr>
          <a:lstStyle/>
          <a:p>
            <a:r>
              <a:rPr lang="en-GB" sz="1400" dirty="0"/>
              <a:t>Acts as root of</a:t>
            </a:r>
            <a:endParaRPr lang="fr-FR" sz="1400" dirty="0"/>
          </a:p>
        </p:txBody>
      </p:sp>
      <p:sp>
        <p:nvSpPr>
          <p:cNvPr id="75" name="TextBox 74">
            <a:extLst>
              <a:ext uri="{FF2B5EF4-FFF2-40B4-BE49-F238E27FC236}">
                <a16:creationId xmlns:a16="http://schemas.microsoft.com/office/drawing/2014/main" id="{B8347CDE-3817-4E9E-9BF3-77CC5A97D18B}"/>
              </a:ext>
            </a:extLst>
          </p:cNvPr>
          <p:cNvSpPr txBox="1"/>
          <p:nvPr/>
        </p:nvSpPr>
        <p:spPr>
          <a:xfrm>
            <a:off x="6435579" y="3661897"/>
            <a:ext cx="1140806" cy="307777"/>
          </a:xfrm>
          <a:prstGeom prst="rect">
            <a:avLst/>
          </a:prstGeom>
          <a:solidFill>
            <a:schemeClr val="bg1"/>
          </a:solidFill>
        </p:spPr>
        <p:txBody>
          <a:bodyPr wrap="square" rtlCol="0">
            <a:spAutoFit/>
          </a:bodyPr>
          <a:lstStyle/>
          <a:p>
            <a:r>
              <a:rPr lang="en-GB" sz="1400" dirty="0"/>
              <a:t>Access with</a:t>
            </a:r>
            <a:endParaRPr lang="fr-FR" sz="1400" dirty="0"/>
          </a:p>
        </p:txBody>
      </p:sp>
      <p:cxnSp>
        <p:nvCxnSpPr>
          <p:cNvPr id="77" name="Connector: Curved 76">
            <a:extLst>
              <a:ext uri="{FF2B5EF4-FFF2-40B4-BE49-F238E27FC236}">
                <a16:creationId xmlns:a16="http://schemas.microsoft.com/office/drawing/2014/main" id="{AFC7E43D-1AFE-448B-933F-6F5FE827E2BB}"/>
              </a:ext>
            </a:extLst>
          </p:cNvPr>
          <p:cNvCxnSpPr>
            <a:stCxn id="14" idx="7"/>
            <a:endCxn id="13" idx="6"/>
          </p:cNvCxnSpPr>
          <p:nvPr/>
        </p:nvCxnSpPr>
        <p:spPr>
          <a:xfrm rot="16200000" flipV="1">
            <a:off x="10457849" y="2580389"/>
            <a:ext cx="1258869" cy="737285"/>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DC1AA90-227E-4061-B746-4A8CB5580E12}"/>
              </a:ext>
            </a:extLst>
          </p:cNvPr>
          <p:cNvSpPr txBox="1"/>
          <p:nvPr/>
        </p:nvSpPr>
        <p:spPr>
          <a:xfrm>
            <a:off x="10632212" y="2511540"/>
            <a:ext cx="1140806" cy="307777"/>
          </a:xfrm>
          <a:prstGeom prst="rect">
            <a:avLst/>
          </a:prstGeom>
          <a:solidFill>
            <a:schemeClr val="bg1"/>
          </a:solidFill>
        </p:spPr>
        <p:txBody>
          <a:bodyPr wrap="square" rtlCol="0">
            <a:spAutoFit/>
          </a:bodyPr>
          <a:lstStyle/>
          <a:p>
            <a:r>
              <a:rPr lang="en-GB" sz="1400" dirty="0"/>
              <a:t>Access with</a:t>
            </a:r>
            <a:endParaRPr lang="fr-FR" sz="1400" dirty="0"/>
          </a:p>
        </p:txBody>
      </p:sp>
      <p:sp>
        <p:nvSpPr>
          <p:cNvPr id="79" name="TextBox 78">
            <a:extLst>
              <a:ext uri="{FF2B5EF4-FFF2-40B4-BE49-F238E27FC236}">
                <a16:creationId xmlns:a16="http://schemas.microsoft.com/office/drawing/2014/main" id="{FD457884-4316-448B-A1F7-4C089AE69D9F}"/>
              </a:ext>
            </a:extLst>
          </p:cNvPr>
          <p:cNvSpPr txBox="1"/>
          <p:nvPr/>
        </p:nvSpPr>
        <p:spPr>
          <a:xfrm>
            <a:off x="4658938" y="2548089"/>
            <a:ext cx="1140806" cy="523220"/>
          </a:xfrm>
          <a:prstGeom prst="rect">
            <a:avLst/>
          </a:prstGeom>
          <a:solidFill>
            <a:schemeClr val="bg1"/>
          </a:solidFill>
        </p:spPr>
        <p:txBody>
          <a:bodyPr wrap="square" rtlCol="0">
            <a:spAutoFit/>
          </a:bodyPr>
          <a:lstStyle/>
          <a:p>
            <a:r>
              <a:rPr lang="en-GB" sz="1400" dirty="0"/>
              <a:t>Push state changes with</a:t>
            </a:r>
            <a:endParaRPr lang="fr-FR" sz="1400" dirty="0"/>
          </a:p>
        </p:txBody>
      </p:sp>
      <p:sp>
        <p:nvSpPr>
          <p:cNvPr id="80" name="TextBox 79">
            <a:extLst>
              <a:ext uri="{FF2B5EF4-FFF2-40B4-BE49-F238E27FC236}">
                <a16:creationId xmlns:a16="http://schemas.microsoft.com/office/drawing/2014/main" id="{F2AEC751-FB31-462B-B4B1-6214D4FC7010}"/>
              </a:ext>
            </a:extLst>
          </p:cNvPr>
          <p:cNvSpPr txBox="1"/>
          <p:nvPr/>
        </p:nvSpPr>
        <p:spPr>
          <a:xfrm>
            <a:off x="5931602" y="1953316"/>
            <a:ext cx="1140806" cy="307777"/>
          </a:xfrm>
          <a:prstGeom prst="rect">
            <a:avLst/>
          </a:prstGeom>
          <a:solidFill>
            <a:schemeClr val="bg1"/>
          </a:solidFill>
        </p:spPr>
        <p:txBody>
          <a:bodyPr wrap="square" rtlCol="0">
            <a:spAutoFit/>
          </a:bodyPr>
          <a:lstStyle/>
          <a:p>
            <a:r>
              <a:rPr lang="en-GB" sz="1400" dirty="0"/>
              <a:t>Access with</a:t>
            </a:r>
            <a:endParaRPr lang="fr-FR" sz="1400" dirty="0"/>
          </a:p>
        </p:txBody>
      </p:sp>
      <p:sp>
        <p:nvSpPr>
          <p:cNvPr id="81" name="TextBox 80">
            <a:extLst>
              <a:ext uri="{FF2B5EF4-FFF2-40B4-BE49-F238E27FC236}">
                <a16:creationId xmlns:a16="http://schemas.microsoft.com/office/drawing/2014/main" id="{17D10F2A-754B-4763-8E31-71CCCD333EE4}"/>
              </a:ext>
            </a:extLst>
          </p:cNvPr>
          <p:cNvSpPr txBox="1"/>
          <p:nvPr/>
        </p:nvSpPr>
        <p:spPr>
          <a:xfrm>
            <a:off x="7437132" y="2574491"/>
            <a:ext cx="1140806" cy="307777"/>
          </a:xfrm>
          <a:prstGeom prst="rect">
            <a:avLst/>
          </a:prstGeom>
          <a:solidFill>
            <a:schemeClr val="bg1"/>
          </a:solidFill>
        </p:spPr>
        <p:txBody>
          <a:bodyPr wrap="square" rtlCol="0">
            <a:spAutoFit/>
          </a:bodyPr>
          <a:lstStyle/>
          <a:p>
            <a:r>
              <a:rPr lang="en-GB" sz="1400" dirty="0"/>
              <a:t>Access with</a:t>
            </a:r>
            <a:endParaRPr lang="fr-FR" sz="1400" dirty="0"/>
          </a:p>
        </p:txBody>
      </p:sp>
      <p:sp>
        <p:nvSpPr>
          <p:cNvPr id="100" name="TextBox 99">
            <a:extLst>
              <a:ext uri="{FF2B5EF4-FFF2-40B4-BE49-F238E27FC236}">
                <a16:creationId xmlns:a16="http://schemas.microsoft.com/office/drawing/2014/main" id="{8694C770-3CBA-486B-92DD-B16B917B6732}"/>
              </a:ext>
            </a:extLst>
          </p:cNvPr>
          <p:cNvSpPr txBox="1"/>
          <p:nvPr/>
        </p:nvSpPr>
        <p:spPr>
          <a:xfrm>
            <a:off x="1849863" y="1101876"/>
            <a:ext cx="8492275" cy="461665"/>
          </a:xfrm>
          <a:prstGeom prst="rect">
            <a:avLst/>
          </a:prstGeom>
          <a:solidFill>
            <a:schemeClr val="accent1">
              <a:lumMod val="20000"/>
              <a:lumOff val="80000"/>
            </a:schemeClr>
          </a:solidFill>
          <a:ln>
            <a:noFill/>
          </a:ln>
        </p:spPr>
        <p:txBody>
          <a:bodyPr wrap="square" rtlCol="0">
            <a:spAutoFit/>
          </a:bodyPr>
          <a:lstStyle/>
          <a:p>
            <a:pPr algn="ctr"/>
            <a:r>
              <a:rPr lang="en-GB" sz="2400" dirty="0"/>
              <a:t>Navigation map of the language of MODEL-DRIVEN-DESIGN</a:t>
            </a:r>
            <a:endParaRPr lang="fr-FR" sz="2400" dirty="0"/>
          </a:p>
        </p:txBody>
      </p:sp>
    </p:spTree>
    <p:extLst>
      <p:ext uri="{BB962C8B-B14F-4D97-AF65-F5344CB8AC3E}">
        <p14:creationId xmlns:p14="http://schemas.microsoft.com/office/powerpoint/2010/main" val="2918880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endParaRPr lang="fr-FR" sz="3800" b="0" dirty="0"/>
          </a:p>
          <a:p>
            <a:pPr lvl="1">
              <a:lnSpc>
                <a:spcPct val="100000"/>
              </a:lnSpc>
              <a:buClr>
                <a:schemeClr val="accent4"/>
              </a:buClr>
              <a:buFont typeface="Calibri Light" panose="020F0302020204030204" pitchFamily="34" charset="0"/>
              <a:buChar char="│"/>
            </a:pPr>
            <a:r>
              <a:rPr lang="en-US" sz="2800" b="0" dirty="0"/>
              <a:t>The role of the tactical patterns is to manage complexity and ensure clarity of behavior within the domain model.</a:t>
            </a:r>
          </a:p>
          <a:p>
            <a:pPr lvl="1">
              <a:lnSpc>
                <a:spcPct val="100000"/>
              </a:lnSpc>
              <a:buClr>
                <a:schemeClr val="accent4"/>
              </a:buClr>
              <a:buFont typeface="Calibri Light" panose="020F0302020204030204" pitchFamily="34" charset="0"/>
              <a:buChar char="│"/>
            </a:pPr>
            <a:endParaRPr lang="fr-FR" sz="2800" b="0" dirty="0"/>
          </a:p>
          <a:p>
            <a:pPr lvl="1">
              <a:lnSpc>
                <a:spcPct val="100000"/>
              </a:lnSpc>
              <a:buClr>
                <a:schemeClr val="accent4"/>
              </a:buClr>
              <a:buFont typeface="Calibri Light" panose="020F0302020204030204" pitchFamily="34" charset="0"/>
              <a:buChar char="│"/>
            </a:pPr>
            <a:r>
              <a:rPr lang="en-US" sz="2800" b="0" dirty="0"/>
              <a:t>Designed to have single responsibility.</a:t>
            </a:r>
          </a:p>
          <a:p>
            <a:pPr lvl="1">
              <a:lnSpc>
                <a:spcPct val="100000"/>
              </a:lnSpc>
              <a:buClr>
                <a:schemeClr val="accent4"/>
              </a:buClr>
              <a:buFont typeface="Calibri Light" panose="020F0302020204030204" pitchFamily="34" charset="0"/>
              <a:buChar char="│"/>
            </a:pPr>
            <a:endParaRPr lang="fr-FR" sz="2800" b="0" dirty="0"/>
          </a:p>
          <a:p>
            <a:pPr lvl="1">
              <a:lnSpc>
                <a:spcPct val="100000"/>
              </a:lnSpc>
              <a:buClr>
                <a:schemeClr val="accent4"/>
              </a:buClr>
              <a:buFont typeface="Calibri Light" panose="020F0302020204030204" pitchFamily="34" charset="0"/>
              <a:buChar char="│"/>
            </a:pPr>
            <a:r>
              <a:rPr lang="en-US" sz="2800" b="0" dirty="0"/>
              <a:t>Ubiquitous Language (UL) for developers for constructing the domain model.</a:t>
            </a:r>
          </a:p>
          <a:p>
            <a:pPr marL="457200" lvl="1" indent="0">
              <a:lnSpc>
                <a:spcPct val="100000"/>
              </a:lnSpc>
              <a:buClr>
                <a:schemeClr val="accent4"/>
              </a:buClr>
              <a:buNone/>
            </a:pPr>
            <a:endParaRPr lang="fr-FR" sz="2800" b="0" dirty="0"/>
          </a:p>
          <a:p>
            <a:pPr marL="457200" indent="0">
              <a:buFont typeface="Arial"/>
              <a:buNone/>
            </a:pPr>
            <a:endParaRPr lang="fr-FR" b="0" dirty="0"/>
          </a:p>
        </p:txBody>
      </p:sp>
    </p:spTree>
    <p:extLst>
      <p:ext uri="{BB962C8B-B14F-4D97-AF65-F5344CB8AC3E}">
        <p14:creationId xmlns:p14="http://schemas.microsoft.com/office/powerpoint/2010/main" val="228149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Introduction to DDD</a:t>
            </a:r>
            <a:endParaRPr lang="fr-FR" dirty="0"/>
          </a:p>
        </p:txBody>
      </p:sp>
    </p:spTree>
    <p:extLst>
      <p:ext uri="{BB962C8B-B14F-4D97-AF65-F5344CB8AC3E}">
        <p14:creationId xmlns:p14="http://schemas.microsoft.com/office/powerpoint/2010/main" val="340835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lnSpcReduction="10000"/>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endParaRPr lang="fr-FR" sz="3800" b="0" dirty="0"/>
          </a:p>
          <a:p>
            <a:pPr lvl="1">
              <a:lnSpc>
                <a:spcPct val="100000"/>
              </a:lnSpc>
              <a:buClr>
                <a:schemeClr val="accent4"/>
              </a:buClr>
              <a:buFont typeface="Calibri Light" panose="020F0302020204030204" pitchFamily="34" charset="0"/>
              <a:buChar char="│"/>
            </a:pPr>
            <a:r>
              <a:rPr lang="en-US" sz="2800" dirty="0">
                <a:solidFill>
                  <a:srgbClr val="0070C0"/>
                </a:solidFill>
              </a:rPr>
              <a:t>Patterns to model the domain </a:t>
            </a:r>
            <a:r>
              <a:rPr lang="en-US" sz="2800" b="0" dirty="0"/>
              <a:t>- represent the policies and logic within the problem domain. </a:t>
            </a:r>
          </a:p>
          <a:p>
            <a:pPr lvl="2">
              <a:lnSpc>
                <a:spcPct val="100000"/>
              </a:lnSpc>
              <a:buClr>
                <a:schemeClr val="accent4"/>
              </a:buClr>
              <a:buFont typeface="Arial" panose="020B0604020202020204" pitchFamily="34" charset="0"/>
              <a:buChar char="•"/>
            </a:pPr>
            <a:r>
              <a:rPr lang="en-US" b="0" dirty="0"/>
              <a:t>Express relationships between objects, model rules, and bind the detail of the analysis model to the code implementation model.</a:t>
            </a:r>
          </a:p>
          <a:p>
            <a:pPr lvl="2">
              <a:lnSpc>
                <a:spcPct val="100000"/>
              </a:lnSpc>
              <a:buClr>
                <a:schemeClr val="accent4"/>
              </a:buClr>
              <a:buFont typeface="Arial" panose="020B0604020202020204" pitchFamily="34" charset="0"/>
              <a:buChar char="•"/>
            </a:pPr>
            <a:r>
              <a:rPr lang="en-US" b="0" dirty="0"/>
              <a:t>Express the elements of the model in code.</a:t>
            </a:r>
          </a:p>
          <a:p>
            <a:pPr lvl="2">
              <a:lnSpc>
                <a:spcPct val="100000"/>
              </a:lnSpc>
              <a:buClr>
                <a:schemeClr val="accent4"/>
              </a:buClr>
              <a:buFont typeface="Arial" panose="020B0604020202020204" pitchFamily="34" charset="0"/>
              <a:buChar char="•"/>
            </a:pPr>
            <a:endParaRPr lang="fr-FR" b="0" dirty="0"/>
          </a:p>
          <a:p>
            <a:pPr lvl="1">
              <a:lnSpc>
                <a:spcPct val="100000"/>
              </a:lnSpc>
              <a:buClr>
                <a:schemeClr val="accent4"/>
              </a:buClr>
              <a:buFont typeface="Calibri Light" panose="020F0302020204030204" pitchFamily="34" charset="0"/>
              <a:buChar char="│"/>
            </a:pPr>
            <a:r>
              <a:rPr lang="en-US" sz="2800" dirty="0">
                <a:solidFill>
                  <a:srgbClr val="0070C0"/>
                </a:solidFill>
              </a:rPr>
              <a:t>Lifecycle patterns </a:t>
            </a:r>
            <a:r>
              <a:rPr lang="en-US" sz="2800" b="0" dirty="0"/>
              <a:t>- deal with the creation and persistence of the objects that represent the structure of the domain.</a:t>
            </a:r>
          </a:p>
          <a:p>
            <a:pPr lvl="1">
              <a:lnSpc>
                <a:spcPct val="100000"/>
              </a:lnSpc>
              <a:buClr>
                <a:schemeClr val="accent4"/>
              </a:buClr>
              <a:buFont typeface="Calibri Light" panose="020F0302020204030204" pitchFamily="34" charset="0"/>
              <a:buChar char="│"/>
            </a:pPr>
            <a:endParaRPr lang="fr-FR" sz="2800" b="0" dirty="0"/>
          </a:p>
          <a:p>
            <a:pPr lvl="1">
              <a:lnSpc>
                <a:spcPct val="100000"/>
              </a:lnSpc>
              <a:buClr>
                <a:schemeClr val="accent4"/>
              </a:buClr>
              <a:buFont typeface="Calibri Light" panose="020F0302020204030204" pitchFamily="34" charset="0"/>
              <a:buChar char="│"/>
            </a:pPr>
            <a:r>
              <a:rPr lang="en-US" sz="2800" dirty="0">
                <a:solidFill>
                  <a:srgbClr val="0070C0"/>
                </a:solidFill>
              </a:rPr>
              <a:t>Emerging patterns </a:t>
            </a:r>
            <a:r>
              <a:rPr lang="en-US" sz="2800" b="0" dirty="0"/>
              <a:t>– Two patterns emerged after Eric Evans’ original text : Domain Events, Events Sourcing,</a:t>
            </a:r>
          </a:p>
          <a:p>
            <a:pPr marL="457200" lvl="1" indent="0">
              <a:lnSpc>
                <a:spcPct val="100000"/>
              </a:lnSpc>
              <a:buClr>
                <a:schemeClr val="accent4"/>
              </a:buClr>
              <a:buNone/>
            </a:pPr>
            <a:endParaRPr lang="fr-FR" sz="2800" b="0" dirty="0"/>
          </a:p>
          <a:p>
            <a:pPr marL="457200" indent="0">
              <a:buFont typeface="Arial"/>
              <a:buNone/>
            </a:pPr>
            <a:endParaRPr lang="fr-FR" b="0" dirty="0"/>
          </a:p>
        </p:txBody>
      </p:sp>
    </p:spTree>
    <p:extLst>
      <p:ext uri="{BB962C8B-B14F-4D97-AF65-F5344CB8AC3E}">
        <p14:creationId xmlns:p14="http://schemas.microsoft.com/office/powerpoint/2010/main" val="80956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en-GB" sz="3800" b="0" dirty="0"/>
              <a:t>Patterns to model the domain (1/2)</a:t>
            </a:r>
          </a:p>
          <a:p>
            <a:pPr lvl="1">
              <a:lnSpc>
                <a:spcPct val="100000"/>
              </a:lnSpc>
              <a:buClr>
                <a:schemeClr val="accent4"/>
              </a:buClr>
              <a:buFont typeface="Calibri Light" panose="020F0302020204030204" pitchFamily="34" charset="0"/>
              <a:buChar char="│"/>
            </a:pPr>
            <a:r>
              <a:rPr lang="en-GB" sz="2800" dirty="0">
                <a:solidFill>
                  <a:srgbClr val="0070C0"/>
                </a:solidFill>
              </a:rPr>
              <a:t>Entities (a.k.a. Reference objects)</a:t>
            </a:r>
            <a:r>
              <a:rPr lang="en-GB" sz="2800" b="0" dirty="0"/>
              <a:t> – a domain concept is designed as entity when we care about it’s individuality.  </a:t>
            </a:r>
          </a:p>
          <a:p>
            <a:pPr lvl="1">
              <a:lnSpc>
                <a:spcPct val="100000"/>
              </a:lnSpc>
              <a:buClr>
                <a:schemeClr val="accent4"/>
              </a:buClr>
              <a:buFont typeface="Calibri Light" panose="020F0302020204030204" pitchFamily="34" charset="0"/>
              <a:buChar char="│"/>
            </a:pPr>
            <a:endParaRPr lang="en-GB" sz="2800" b="0" dirty="0"/>
          </a:p>
          <a:p>
            <a:pPr lvl="1">
              <a:lnSpc>
                <a:spcPct val="100000"/>
              </a:lnSpc>
              <a:buClr>
                <a:schemeClr val="accent4"/>
              </a:buClr>
              <a:buFont typeface="Calibri Light" panose="020F0302020204030204" pitchFamily="34" charset="0"/>
              <a:buChar char="│"/>
            </a:pPr>
            <a:r>
              <a:rPr lang="en-GB" sz="2800" dirty="0">
                <a:solidFill>
                  <a:srgbClr val="0070C0"/>
                </a:solidFill>
              </a:rPr>
              <a:t>Value objects</a:t>
            </a:r>
            <a:r>
              <a:rPr lang="en-GB" sz="2800" b="0" dirty="0"/>
              <a:t> – represent the elements or concepts of the domain that are known only by their characteristics.</a:t>
            </a:r>
          </a:p>
          <a:p>
            <a:pPr lvl="1">
              <a:lnSpc>
                <a:spcPct val="100000"/>
              </a:lnSpc>
              <a:buClr>
                <a:schemeClr val="accent4"/>
              </a:buClr>
              <a:buFont typeface="Calibri Light" panose="020F0302020204030204" pitchFamily="34" charset="0"/>
              <a:buChar char="│"/>
            </a:pPr>
            <a:endParaRPr lang="en-GB" sz="2800" b="0" dirty="0"/>
          </a:p>
          <a:p>
            <a:pPr lvl="1">
              <a:lnSpc>
                <a:spcPct val="100000"/>
              </a:lnSpc>
              <a:buClr>
                <a:schemeClr val="accent4"/>
              </a:buClr>
              <a:buFont typeface="Calibri Light" panose="020F0302020204030204" pitchFamily="34" charset="0"/>
              <a:buChar char="│"/>
            </a:pPr>
            <a:r>
              <a:rPr lang="en-GB" sz="2800" dirty="0">
                <a:solidFill>
                  <a:srgbClr val="0070C0"/>
                </a:solidFill>
              </a:rPr>
              <a:t>Association (a.k.a. Relationship) </a:t>
            </a:r>
            <a:r>
              <a:rPr lang="en-GB" sz="2800" b="0" dirty="0"/>
              <a:t>– represent a relationship between domain concepts.</a:t>
            </a:r>
          </a:p>
          <a:p>
            <a:pPr lvl="1">
              <a:lnSpc>
                <a:spcPct val="100000"/>
              </a:lnSpc>
              <a:buClr>
                <a:schemeClr val="accent4"/>
              </a:buClr>
              <a:buFont typeface="Calibri Light" panose="020F0302020204030204" pitchFamily="34" charset="0"/>
              <a:buChar char="│"/>
            </a:pPr>
            <a:endParaRPr lang="en-GB" sz="2800" b="0" dirty="0"/>
          </a:p>
          <a:p>
            <a:pPr marL="457200" indent="0">
              <a:buFont typeface="Arial"/>
              <a:buNone/>
            </a:pPr>
            <a:endParaRPr lang="en-GB" b="0" dirty="0"/>
          </a:p>
        </p:txBody>
      </p:sp>
    </p:spTree>
    <p:extLst>
      <p:ext uri="{BB962C8B-B14F-4D97-AF65-F5344CB8AC3E}">
        <p14:creationId xmlns:p14="http://schemas.microsoft.com/office/powerpoint/2010/main" val="2306467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en-GB" sz="3800" b="0" dirty="0"/>
              <a:t>Patterns to model the domain (2/2)</a:t>
            </a:r>
          </a:p>
          <a:p>
            <a:pPr lvl="1">
              <a:lnSpc>
                <a:spcPct val="100000"/>
              </a:lnSpc>
              <a:buClr>
                <a:schemeClr val="accent4"/>
              </a:buClr>
              <a:buFont typeface="Calibri Light" panose="020F0302020204030204" pitchFamily="34" charset="0"/>
              <a:buChar char="│"/>
            </a:pPr>
            <a:r>
              <a:rPr lang="en-GB" sz="2800" dirty="0">
                <a:solidFill>
                  <a:srgbClr val="0070C0"/>
                </a:solidFill>
              </a:rPr>
              <a:t>Domain services </a:t>
            </a:r>
            <a:r>
              <a:rPr lang="en-GB" sz="2800" b="0" dirty="0"/>
              <a:t>– encapsulate domain logic and concepts that are not naturally modelled as values objects or entities in the model.</a:t>
            </a:r>
          </a:p>
          <a:p>
            <a:pPr lvl="1">
              <a:lnSpc>
                <a:spcPct val="100000"/>
              </a:lnSpc>
              <a:buClr>
                <a:schemeClr val="accent4"/>
              </a:buClr>
              <a:buFont typeface="Calibri Light" panose="020F0302020204030204" pitchFamily="34" charset="0"/>
              <a:buChar char="│"/>
            </a:pPr>
            <a:endParaRPr lang="en-GB" sz="2800" b="0" dirty="0"/>
          </a:p>
          <a:p>
            <a:pPr lvl="1">
              <a:lnSpc>
                <a:spcPct val="100000"/>
              </a:lnSpc>
              <a:buClr>
                <a:schemeClr val="accent4"/>
              </a:buClr>
              <a:buFont typeface="Calibri Light" panose="020F0302020204030204" pitchFamily="34" charset="0"/>
              <a:buChar char="│"/>
            </a:pPr>
            <a:r>
              <a:rPr lang="en-GB" sz="2800" dirty="0">
                <a:solidFill>
                  <a:srgbClr val="0070C0"/>
                </a:solidFill>
              </a:rPr>
              <a:t>Modules (a.k.a. Packages) </a:t>
            </a:r>
            <a:r>
              <a:rPr lang="en-GB" sz="2800" b="0" dirty="0"/>
              <a:t>– </a:t>
            </a:r>
            <a:r>
              <a:rPr lang="en-US" sz="2800" b="0" dirty="0"/>
              <a:t>organize and encapsulate related concepts (entities and value objects) to simplify the understanding of larger domain models. Modules are used to decompose the domain model.</a:t>
            </a:r>
            <a:endParaRPr lang="en-GB" sz="2800" b="0" dirty="0"/>
          </a:p>
          <a:p>
            <a:pPr marL="457200" indent="0">
              <a:buFont typeface="Arial"/>
              <a:buNone/>
            </a:pPr>
            <a:endParaRPr lang="en-GB" b="0" dirty="0"/>
          </a:p>
        </p:txBody>
      </p:sp>
    </p:spTree>
    <p:extLst>
      <p:ext uri="{BB962C8B-B14F-4D97-AF65-F5344CB8AC3E}">
        <p14:creationId xmlns:p14="http://schemas.microsoft.com/office/powerpoint/2010/main" val="374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en-US" sz="3800" b="0" dirty="0"/>
              <a:t>The lifecycle of the object domain patterns (1/2)</a:t>
            </a:r>
            <a:endParaRPr lang="en-GB" sz="3800" b="0" dirty="0"/>
          </a:p>
          <a:p>
            <a:pPr marL="457200" indent="0">
              <a:buNone/>
            </a:pPr>
            <a:endParaRPr lang="en-GB" sz="3800" b="0" dirty="0"/>
          </a:p>
          <a:p>
            <a:pPr lvl="1">
              <a:lnSpc>
                <a:spcPct val="100000"/>
              </a:lnSpc>
              <a:buClr>
                <a:schemeClr val="accent4"/>
              </a:buClr>
              <a:buFont typeface="Calibri Light" panose="020F0302020204030204" pitchFamily="34" charset="0"/>
              <a:buChar char="│"/>
            </a:pPr>
            <a:r>
              <a:rPr lang="en-GB" sz="2800" dirty="0">
                <a:solidFill>
                  <a:srgbClr val="0070C0"/>
                </a:solidFill>
              </a:rPr>
              <a:t>Aggregates </a:t>
            </a:r>
            <a:r>
              <a:rPr lang="en-GB" sz="2800" b="0" dirty="0"/>
              <a:t>– </a:t>
            </a:r>
            <a:r>
              <a:rPr lang="en-US" sz="2800" b="0" dirty="0"/>
              <a:t>a way to cluster a graph of closely related objects under a</a:t>
            </a:r>
          </a:p>
          <a:p>
            <a:pPr lvl="1">
              <a:lnSpc>
                <a:spcPct val="100000"/>
              </a:lnSpc>
              <a:buClr>
                <a:schemeClr val="accent4"/>
              </a:buClr>
              <a:buFont typeface="Calibri Light" panose="020F0302020204030204" pitchFamily="34" charset="0"/>
              <a:buChar char="│"/>
            </a:pPr>
            <a:r>
              <a:rPr lang="en-US" sz="2800" b="0" dirty="0"/>
              <a:t>common parent (root)</a:t>
            </a:r>
            <a:r>
              <a:rPr lang="en-GB" sz="2800" b="0" dirty="0"/>
              <a:t>. The purpose is to ensure consistency and concurrency.</a:t>
            </a:r>
          </a:p>
          <a:p>
            <a:pPr lvl="1">
              <a:lnSpc>
                <a:spcPct val="100000"/>
              </a:lnSpc>
              <a:buClr>
                <a:schemeClr val="accent4"/>
              </a:buClr>
              <a:buFont typeface="Calibri Light" panose="020F0302020204030204" pitchFamily="34" charset="0"/>
              <a:buChar char="│"/>
            </a:pPr>
            <a:endParaRPr lang="en-GB" sz="2800" b="0" dirty="0"/>
          </a:p>
          <a:p>
            <a:pPr lvl="1">
              <a:lnSpc>
                <a:spcPct val="100000"/>
              </a:lnSpc>
              <a:buClr>
                <a:schemeClr val="accent4"/>
              </a:buClr>
              <a:buFont typeface="Calibri Light" panose="020F0302020204030204" pitchFamily="34" charset="0"/>
              <a:buChar char="│"/>
            </a:pPr>
            <a:r>
              <a:rPr lang="en-GB" sz="2800" dirty="0">
                <a:solidFill>
                  <a:srgbClr val="0070C0"/>
                </a:solidFill>
              </a:rPr>
              <a:t>Factories </a:t>
            </a:r>
            <a:r>
              <a:rPr lang="en-GB" sz="2800" b="0" dirty="0"/>
              <a:t>– </a:t>
            </a:r>
            <a:r>
              <a:rPr lang="en-US" sz="2800" b="0" dirty="0"/>
              <a:t>provide encapsulation when creation of an object, or an entire AGGREGATE, becomes complicated or reveals too much of the internal structure.</a:t>
            </a:r>
            <a:endParaRPr lang="en-GB" sz="2800" b="0" dirty="0"/>
          </a:p>
          <a:p>
            <a:pPr marL="457200" indent="0">
              <a:buFont typeface="Arial"/>
              <a:buNone/>
            </a:pPr>
            <a:endParaRPr lang="en-GB" b="0" dirty="0"/>
          </a:p>
        </p:txBody>
      </p:sp>
    </p:spTree>
    <p:extLst>
      <p:ext uri="{BB962C8B-B14F-4D97-AF65-F5344CB8AC3E}">
        <p14:creationId xmlns:p14="http://schemas.microsoft.com/office/powerpoint/2010/main" val="1936416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en-US" sz="3800" b="0" dirty="0"/>
              <a:t>The lifecycle of the object domain patterns (2/2)</a:t>
            </a:r>
            <a:endParaRPr lang="en-GB" sz="3800" b="0" dirty="0"/>
          </a:p>
          <a:p>
            <a:pPr marL="457200" indent="0">
              <a:buNone/>
            </a:pPr>
            <a:endParaRPr lang="en-GB" sz="3800" b="0" dirty="0"/>
          </a:p>
          <a:p>
            <a:pPr lvl="1">
              <a:lnSpc>
                <a:spcPct val="100000"/>
              </a:lnSpc>
              <a:buClr>
                <a:schemeClr val="accent4"/>
              </a:buClr>
              <a:buFont typeface="Calibri Light" panose="020F0302020204030204" pitchFamily="34" charset="0"/>
              <a:buChar char="│"/>
            </a:pPr>
            <a:r>
              <a:rPr lang="en-GB" sz="2800" dirty="0">
                <a:solidFill>
                  <a:srgbClr val="0070C0"/>
                </a:solidFill>
              </a:rPr>
              <a:t>Repository </a:t>
            </a:r>
            <a:r>
              <a:rPr lang="en-GB" sz="2800" b="0" dirty="0"/>
              <a:t>– </a:t>
            </a:r>
            <a:r>
              <a:rPr lang="en-US" sz="2800" b="0" dirty="0"/>
              <a:t>is used to manage aggregate persistence and retrieval while ensuring that there is a separation between the domain model and the data model. It mediates between these two models by using a collection façade that hides the complexities of the underlying storage platform and any persistence framework.</a:t>
            </a:r>
            <a:endParaRPr lang="en-GB" sz="2800" b="0" dirty="0"/>
          </a:p>
          <a:p>
            <a:pPr marL="457200" indent="0">
              <a:buFont typeface="Arial"/>
              <a:buNone/>
            </a:pPr>
            <a:endParaRPr lang="en-GB" b="0" dirty="0"/>
          </a:p>
        </p:txBody>
      </p:sp>
    </p:spTree>
    <p:extLst>
      <p:ext uri="{BB962C8B-B14F-4D97-AF65-F5344CB8AC3E}">
        <p14:creationId xmlns:p14="http://schemas.microsoft.com/office/powerpoint/2010/main" val="401368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Tactical patterns</a:t>
            </a:r>
            <a:endParaRPr lang="fr-FR" dirty="0"/>
          </a:p>
        </p:txBody>
      </p:sp>
      <p:sp>
        <p:nvSpPr>
          <p:cNvPr id="10" name="Espace réservé du contenu 2"/>
          <p:cNvSpPr txBox="1">
            <a:spLocks/>
          </p:cNvSpPr>
          <p:nvPr/>
        </p:nvSpPr>
        <p:spPr>
          <a:xfrm>
            <a:off x="257452" y="1256400"/>
            <a:ext cx="11683014" cy="518878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en-GB" sz="3800" b="0" dirty="0"/>
              <a:t>Emerging patterns</a:t>
            </a:r>
          </a:p>
          <a:p>
            <a:pPr marL="457200" indent="0">
              <a:buNone/>
            </a:pPr>
            <a:endParaRPr lang="en-GB" sz="3800" b="0" dirty="0"/>
          </a:p>
          <a:p>
            <a:pPr lvl="1">
              <a:lnSpc>
                <a:spcPct val="100000"/>
              </a:lnSpc>
              <a:buClr>
                <a:schemeClr val="accent4"/>
              </a:buClr>
              <a:buFont typeface="Calibri Light" panose="020F0302020204030204" pitchFamily="34" charset="0"/>
              <a:buChar char="│"/>
            </a:pPr>
            <a:r>
              <a:rPr lang="en-GB" sz="2800" dirty="0">
                <a:solidFill>
                  <a:srgbClr val="0070C0"/>
                </a:solidFill>
              </a:rPr>
              <a:t>Domain event </a:t>
            </a:r>
            <a:r>
              <a:rPr lang="en-GB" sz="2800" b="0" dirty="0"/>
              <a:t>– </a:t>
            </a:r>
            <a:r>
              <a:rPr lang="en-US" sz="2800" b="0" dirty="0"/>
              <a:t>are significant occurrences in the real‐world problem domain; they are part of the ubiquitous language (UL).</a:t>
            </a:r>
            <a:endParaRPr lang="en-GB" sz="2800" b="0" dirty="0"/>
          </a:p>
          <a:p>
            <a:pPr lvl="1">
              <a:lnSpc>
                <a:spcPct val="100000"/>
              </a:lnSpc>
              <a:buClr>
                <a:schemeClr val="accent4"/>
              </a:buClr>
              <a:buFont typeface="Calibri Light" panose="020F0302020204030204" pitchFamily="34" charset="0"/>
              <a:buChar char="│"/>
            </a:pPr>
            <a:endParaRPr lang="en-GB" sz="2800" dirty="0">
              <a:solidFill>
                <a:srgbClr val="0070C0"/>
              </a:solidFill>
            </a:endParaRPr>
          </a:p>
          <a:p>
            <a:pPr lvl="1">
              <a:lnSpc>
                <a:spcPct val="100000"/>
              </a:lnSpc>
              <a:buClr>
                <a:schemeClr val="accent4"/>
              </a:buClr>
              <a:buFont typeface="Calibri Light" panose="020F0302020204030204" pitchFamily="34" charset="0"/>
              <a:buChar char="│"/>
            </a:pPr>
            <a:r>
              <a:rPr lang="en-US" sz="2800" dirty="0">
                <a:solidFill>
                  <a:srgbClr val="0070C0"/>
                </a:solidFill>
              </a:rPr>
              <a:t>Event sourcing</a:t>
            </a:r>
            <a:r>
              <a:rPr lang="en-GB" sz="2800" b="0" dirty="0"/>
              <a:t>–</a:t>
            </a:r>
            <a:r>
              <a:rPr lang="en-US" sz="2800" b="0" dirty="0"/>
              <a:t>replaces traditional snapshot‐only storage with a full history of events that produce the current state.</a:t>
            </a:r>
          </a:p>
          <a:p>
            <a:pPr lvl="1">
              <a:lnSpc>
                <a:spcPct val="100000"/>
              </a:lnSpc>
              <a:buClr>
                <a:schemeClr val="accent4"/>
              </a:buClr>
              <a:buFont typeface="Calibri Light" panose="020F0302020204030204" pitchFamily="34" charset="0"/>
              <a:buChar char="│"/>
            </a:pPr>
            <a:endParaRPr lang="en-GB" b="0" dirty="0"/>
          </a:p>
        </p:txBody>
      </p:sp>
    </p:spTree>
    <p:extLst>
      <p:ext uri="{BB962C8B-B14F-4D97-AF65-F5344CB8AC3E}">
        <p14:creationId xmlns:p14="http://schemas.microsoft.com/office/powerpoint/2010/main" val="3384033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References</a:t>
            </a:r>
            <a:endParaRPr lang="fr-FR" dirty="0"/>
          </a:p>
        </p:txBody>
      </p:sp>
    </p:spTree>
    <p:extLst>
      <p:ext uri="{BB962C8B-B14F-4D97-AF65-F5344CB8AC3E}">
        <p14:creationId xmlns:p14="http://schemas.microsoft.com/office/powerpoint/2010/main" val="5886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CBA50-E410-4518-832A-7C1D4E9A9632}"/>
              </a:ext>
            </a:extLst>
          </p:cNvPr>
          <p:cNvPicPr>
            <a:picLocks noChangeAspect="1"/>
          </p:cNvPicPr>
          <p:nvPr/>
        </p:nvPicPr>
        <p:blipFill>
          <a:blip r:embed="rId3"/>
          <a:stretch>
            <a:fillRect/>
          </a:stretch>
        </p:blipFill>
        <p:spPr>
          <a:xfrm>
            <a:off x="435005" y="2859891"/>
            <a:ext cx="5443088" cy="2152556"/>
          </a:xfrm>
          <a:prstGeom prst="rect">
            <a:avLst/>
          </a:prstGeom>
        </p:spPr>
      </p:pic>
      <p:sp>
        <p:nvSpPr>
          <p:cNvPr id="7" name="Rectangle 6">
            <a:extLst>
              <a:ext uri="{FF2B5EF4-FFF2-40B4-BE49-F238E27FC236}">
                <a16:creationId xmlns:a16="http://schemas.microsoft.com/office/drawing/2014/main" id="{4E9FAF9B-60E9-48D9-A0E7-D8FD92C6B386}"/>
              </a:ext>
            </a:extLst>
          </p:cNvPr>
          <p:cNvSpPr/>
          <p:nvPr/>
        </p:nvSpPr>
        <p:spPr>
          <a:xfrm>
            <a:off x="214544" y="1536452"/>
            <a:ext cx="11542451" cy="1323439"/>
          </a:xfrm>
          <a:prstGeom prst="rect">
            <a:avLst/>
          </a:prstGeom>
        </p:spPr>
        <p:txBody>
          <a:bodyPr wrap="square">
            <a:spAutoFit/>
          </a:bodyPr>
          <a:lstStyle/>
          <a:p>
            <a:pPr marL="285750" indent="-285750">
              <a:buFont typeface="Arial" panose="020B0604020202020204" pitchFamily="34" charset="0"/>
              <a:buChar char="•"/>
            </a:pPr>
            <a:r>
              <a:rPr lang="en-US" sz="1600" b="1" dirty="0"/>
              <a:t>2003</a:t>
            </a:r>
            <a:r>
              <a:rPr lang="en-US" sz="1600" dirty="0"/>
              <a:t> - Domain-Driven Design: Tackling Complexity in the Heart of Software </a:t>
            </a:r>
            <a:r>
              <a:rPr lang="en-US" sz="1600" dirty="0">
                <a:solidFill>
                  <a:srgbClr val="0070C0"/>
                </a:solidFill>
              </a:rPr>
              <a:t>by Eric Evans</a:t>
            </a:r>
          </a:p>
          <a:p>
            <a:pPr marL="285750" indent="-285750">
              <a:buFont typeface="Arial" panose="020B0604020202020204" pitchFamily="34" charset="0"/>
              <a:buChar char="•"/>
            </a:pPr>
            <a:r>
              <a:rPr lang="en-US" sz="1600" b="1" dirty="0"/>
              <a:t>2006</a:t>
            </a:r>
            <a:r>
              <a:rPr lang="en-US" sz="1600" dirty="0"/>
              <a:t> - Applying Domain-Driven Design and Patterns: With Examples in C# and .NET </a:t>
            </a:r>
            <a:r>
              <a:rPr lang="en-US" sz="1600" dirty="0">
                <a:solidFill>
                  <a:srgbClr val="0070C0"/>
                </a:solidFill>
              </a:rPr>
              <a:t>by Jimmy Nilsson </a:t>
            </a:r>
          </a:p>
          <a:p>
            <a:pPr marL="285750" indent="-285750">
              <a:buFont typeface="Arial" panose="020B0604020202020204" pitchFamily="34" charset="0"/>
              <a:buChar char="•"/>
            </a:pPr>
            <a:r>
              <a:rPr lang="en-US" sz="1600" b="1" dirty="0"/>
              <a:t>2013</a:t>
            </a:r>
            <a:r>
              <a:rPr lang="en-US" sz="1600" dirty="0"/>
              <a:t> - Implementing Domain-Driven Design </a:t>
            </a:r>
            <a:r>
              <a:rPr lang="en-US" sz="1600" dirty="0">
                <a:solidFill>
                  <a:srgbClr val="0070C0"/>
                </a:solidFill>
              </a:rPr>
              <a:t>by Vaughn Vernon </a:t>
            </a:r>
            <a:endParaRPr lang="en-US" sz="1600" dirty="0"/>
          </a:p>
          <a:p>
            <a:pPr marL="285750" indent="-285750">
              <a:buFont typeface="Arial" panose="020B0604020202020204" pitchFamily="34" charset="0"/>
              <a:buChar char="•"/>
            </a:pPr>
            <a:r>
              <a:rPr lang="en-US" sz="1600" b="1" dirty="0"/>
              <a:t>2014</a:t>
            </a:r>
            <a:r>
              <a:rPr lang="en-US" sz="1600" dirty="0"/>
              <a:t> - Patterns, Principles, and Practices of Domain-Driven Design </a:t>
            </a:r>
            <a:r>
              <a:rPr lang="en-US" sz="1600" dirty="0">
                <a:solidFill>
                  <a:srgbClr val="0070C0"/>
                </a:solidFill>
              </a:rPr>
              <a:t>by Scott Millett</a:t>
            </a:r>
          </a:p>
          <a:p>
            <a:pPr marL="285750" indent="-285750">
              <a:buFont typeface="Arial" panose="020B0604020202020204" pitchFamily="34" charset="0"/>
              <a:buChar char="•"/>
            </a:pPr>
            <a:r>
              <a:rPr lang="en-US" sz="1600" b="1" dirty="0"/>
              <a:t>2016</a:t>
            </a:r>
            <a:r>
              <a:rPr lang="en-US" sz="1600" dirty="0"/>
              <a:t> - Domain-Driven Design Distilled </a:t>
            </a:r>
            <a:r>
              <a:rPr lang="en-US" sz="1600" dirty="0">
                <a:solidFill>
                  <a:srgbClr val="0070C0"/>
                </a:solidFill>
              </a:rPr>
              <a:t>by Vaughn Vernon </a:t>
            </a:r>
            <a:endParaRPr lang="fr-FR" sz="1600" dirty="0">
              <a:solidFill>
                <a:srgbClr val="0070C0"/>
              </a:solidFill>
            </a:endParaRPr>
          </a:p>
        </p:txBody>
      </p:sp>
      <p:sp>
        <p:nvSpPr>
          <p:cNvPr id="9" name="TextBox 8">
            <a:extLst>
              <a:ext uri="{FF2B5EF4-FFF2-40B4-BE49-F238E27FC236}">
                <a16:creationId xmlns:a16="http://schemas.microsoft.com/office/drawing/2014/main" id="{66EE5578-C029-469A-A474-C1AACD841B8D}"/>
              </a:ext>
            </a:extLst>
          </p:cNvPr>
          <p:cNvSpPr txBox="1"/>
          <p:nvPr/>
        </p:nvSpPr>
        <p:spPr>
          <a:xfrm>
            <a:off x="214544" y="1109708"/>
            <a:ext cx="5299969" cy="400110"/>
          </a:xfrm>
          <a:prstGeom prst="rect">
            <a:avLst/>
          </a:prstGeom>
          <a:noFill/>
        </p:spPr>
        <p:txBody>
          <a:bodyPr wrap="square" rtlCol="0">
            <a:spAutoFit/>
          </a:bodyPr>
          <a:lstStyle/>
          <a:p>
            <a:r>
              <a:rPr lang="en-GB" sz="2000" b="1" dirty="0">
                <a:solidFill>
                  <a:schemeClr val="accent2"/>
                </a:solidFill>
              </a:rPr>
              <a:t>Books:</a:t>
            </a:r>
            <a:endParaRPr lang="fr-FR" sz="2000" b="1" dirty="0">
              <a:solidFill>
                <a:schemeClr val="accent2"/>
              </a:solidFill>
            </a:endParaRPr>
          </a:p>
        </p:txBody>
      </p:sp>
    </p:spTree>
    <p:extLst>
      <p:ext uri="{BB962C8B-B14F-4D97-AF65-F5344CB8AC3E}">
        <p14:creationId xmlns:p14="http://schemas.microsoft.com/office/powerpoint/2010/main" val="2653955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INTRODUCTION TO </a:t>
            </a:r>
            <a:r>
              <a:rPr lang="en-GB" dirty="0" err="1"/>
              <a:t>ddd</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fontScale="77500" lnSpcReduction="20000"/>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0">
              <a:buNone/>
            </a:pPr>
            <a:r>
              <a:rPr lang="fr-FR" sz="3800" b="0" dirty="0"/>
              <a:t>Domain Driven Design</a:t>
            </a:r>
          </a:p>
          <a:p>
            <a:pPr marL="457200" indent="0">
              <a:buNone/>
            </a:pPr>
            <a:endParaRPr lang="fr-FR" sz="3800" b="0" dirty="0"/>
          </a:p>
          <a:p>
            <a:pPr lvl="1">
              <a:lnSpc>
                <a:spcPct val="100000"/>
              </a:lnSpc>
              <a:buClr>
                <a:schemeClr val="accent4"/>
              </a:buClr>
              <a:buFont typeface="Calibri Light" panose="020F0302020204030204" pitchFamily="34" charset="0"/>
              <a:buChar char="│"/>
            </a:pPr>
            <a:r>
              <a:rPr lang="en-US" sz="3300" b="0" dirty="0"/>
              <a:t>Is a development philosophy defined by Eric Evans in his seminal work “Domain‐Driven Design: Tackling Complexity in the Heart of Software”(2003).</a:t>
            </a:r>
          </a:p>
          <a:p>
            <a:pPr lvl="1">
              <a:lnSpc>
                <a:spcPct val="100000"/>
              </a:lnSpc>
              <a:buClr>
                <a:schemeClr val="accent4"/>
              </a:buClr>
              <a:buFont typeface="Calibri Light" panose="020F0302020204030204" pitchFamily="34" charset="0"/>
              <a:buChar char="│"/>
            </a:pPr>
            <a:endParaRPr lang="fr-FR" sz="3300" b="0" dirty="0"/>
          </a:p>
          <a:p>
            <a:pPr lvl="1">
              <a:lnSpc>
                <a:spcPct val="100000"/>
              </a:lnSpc>
              <a:buClr>
                <a:schemeClr val="accent4"/>
              </a:buClr>
              <a:buFont typeface="Calibri Light" panose="020F0302020204030204" pitchFamily="34" charset="0"/>
              <a:buChar char="│"/>
            </a:pPr>
            <a:r>
              <a:rPr lang="en-US" sz="3300" b="0" dirty="0"/>
              <a:t>Provides principles, patterns, and practices to help us tackle difficult software problems and even business problems.</a:t>
            </a:r>
          </a:p>
          <a:p>
            <a:pPr lvl="1">
              <a:lnSpc>
                <a:spcPct val="100000"/>
              </a:lnSpc>
              <a:buClr>
                <a:schemeClr val="accent4"/>
              </a:buClr>
              <a:buFont typeface="Calibri Light" panose="020F0302020204030204" pitchFamily="34" charset="0"/>
              <a:buChar char="│"/>
            </a:pPr>
            <a:endParaRPr lang="fr-FR" sz="3300" b="0" dirty="0"/>
          </a:p>
          <a:p>
            <a:pPr lvl="1">
              <a:lnSpc>
                <a:spcPct val="100000"/>
              </a:lnSpc>
              <a:buClr>
                <a:schemeClr val="accent4"/>
              </a:buClr>
              <a:buFont typeface="Calibri Light" panose="020F0302020204030204" pitchFamily="34" charset="0"/>
              <a:buChar char="│"/>
            </a:pPr>
            <a:r>
              <a:rPr lang="en-US" sz="3300" b="0" dirty="0"/>
              <a:t>The ultimate goal isn't to write code, not even to build software, but to solve problems. </a:t>
            </a:r>
          </a:p>
          <a:p>
            <a:pPr marL="457200" lvl="1" indent="0">
              <a:lnSpc>
                <a:spcPct val="100000"/>
              </a:lnSpc>
              <a:buClr>
                <a:schemeClr val="accent4"/>
              </a:buClr>
              <a:buNone/>
            </a:pPr>
            <a:endParaRPr lang="fr-FR" sz="2800" b="0" dirty="0"/>
          </a:p>
          <a:p>
            <a:pPr marL="457200" indent="0">
              <a:buNone/>
            </a:pPr>
            <a:r>
              <a:rPr lang="en-US" sz="3400" b="0" dirty="0">
                <a:latin typeface="+mj-lt"/>
              </a:rPr>
              <a:t>"People don't want to buy a quarter-inch drill. They want a quarter-inch hole!"</a:t>
            </a:r>
          </a:p>
          <a:p>
            <a:pPr marL="457200" indent="0" algn="r">
              <a:buNone/>
            </a:pPr>
            <a:r>
              <a:rPr lang="en-US" sz="2300" b="0" dirty="0">
                <a:latin typeface="+mj-lt"/>
              </a:rPr>
              <a:t>Theodore Levitt (legendary Harvard Business School marketing professor)</a:t>
            </a:r>
          </a:p>
          <a:p>
            <a:pPr marL="457200" indent="0">
              <a:buFont typeface="Arial"/>
              <a:buNone/>
            </a:pPr>
            <a:endParaRPr lang="fr-FR" b="0" dirty="0"/>
          </a:p>
        </p:txBody>
      </p:sp>
    </p:spTree>
    <p:extLst>
      <p:ext uri="{BB962C8B-B14F-4D97-AF65-F5344CB8AC3E}">
        <p14:creationId xmlns:p14="http://schemas.microsoft.com/office/powerpoint/2010/main" val="7770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r>
              <a:rPr lang="en-GB" dirty="0"/>
              <a:t>Principles and practices</a:t>
            </a:r>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r>
              <a:rPr lang="en-US" sz="2800" b="0" dirty="0"/>
              <a:t>Focusing on the Core Domain</a:t>
            </a:r>
            <a:endParaRPr lang="fr-FR" sz="2800" b="0" dirty="0"/>
          </a:p>
          <a:p>
            <a:pPr lvl="1">
              <a:lnSpc>
                <a:spcPct val="100000"/>
              </a:lnSpc>
              <a:spcBef>
                <a:spcPts val="1800"/>
              </a:spcBef>
              <a:buClr>
                <a:schemeClr val="accent4"/>
              </a:buClr>
              <a:buFont typeface="Calibri Light" panose="020F0302020204030204" pitchFamily="34" charset="0"/>
              <a:buChar char="│"/>
            </a:pPr>
            <a:r>
              <a:rPr lang="en-US" sz="2800" b="0" dirty="0"/>
              <a:t>Learning through Collaboration</a:t>
            </a:r>
            <a:endParaRPr lang="fr-FR" sz="2800" b="0" dirty="0"/>
          </a:p>
          <a:p>
            <a:pPr lvl="1">
              <a:lnSpc>
                <a:spcPct val="100000"/>
              </a:lnSpc>
              <a:spcBef>
                <a:spcPts val="1800"/>
              </a:spcBef>
              <a:buClr>
                <a:schemeClr val="accent4"/>
              </a:buClr>
              <a:buFont typeface="Calibri Light" panose="020F0302020204030204" pitchFamily="34" charset="0"/>
              <a:buChar char="│"/>
            </a:pPr>
            <a:r>
              <a:rPr lang="en-US" sz="2800" b="0" dirty="0"/>
              <a:t>Creating Models through Exploration and Experimentation</a:t>
            </a:r>
          </a:p>
          <a:p>
            <a:pPr lvl="1">
              <a:lnSpc>
                <a:spcPct val="100000"/>
              </a:lnSpc>
              <a:spcBef>
                <a:spcPts val="1800"/>
              </a:spcBef>
              <a:buClr>
                <a:schemeClr val="accent4"/>
              </a:buClr>
              <a:buFont typeface="Calibri Light" panose="020F0302020204030204" pitchFamily="34" charset="0"/>
              <a:buChar char="│"/>
            </a:pPr>
            <a:r>
              <a:rPr lang="en-GB" sz="2800" b="0" dirty="0"/>
              <a:t>Communication (Ubiquitous Language)</a:t>
            </a:r>
          </a:p>
          <a:p>
            <a:pPr lvl="1">
              <a:lnSpc>
                <a:spcPct val="100000"/>
              </a:lnSpc>
              <a:spcBef>
                <a:spcPts val="1800"/>
              </a:spcBef>
              <a:buClr>
                <a:schemeClr val="accent4"/>
              </a:buClr>
              <a:buFont typeface="Calibri Light" panose="020F0302020204030204" pitchFamily="34" charset="0"/>
              <a:buChar char="│"/>
            </a:pPr>
            <a:r>
              <a:rPr lang="en-US" sz="2800" b="0" dirty="0"/>
              <a:t>Understanding the Applicability of a Model</a:t>
            </a:r>
          </a:p>
          <a:p>
            <a:pPr lvl="1">
              <a:lnSpc>
                <a:spcPct val="100000"/>
              </a:lnSpc>
              <a:spcBef>
                <a:spcPts val="1800"/>
              </a:spcBef>
              <a:buClr>
                <a:schemeClr val="accent4"/>
              </a:buClr>
              <a:buFont typeface="Calibri Light" panose="020F0302020204030204" pitchFamily="34" charset="0"/>
              <a:buChar char="│"/>
            </a:pPr>
            <a:r>
              <a:rPr lang="en-GB" sz="2800" b="0" dirty="0"/>
              <a:t>Constantly Evolving the Model</a:t>
            </a:r>
          </a:p>
          <a:p>
            <a:pPr marL="457200" indent="0">
              <a:buFont typeface="Arial"/>
              <a:buNone/>
            </a:pPr>
            <a:r>
              <a:rPr lang="fr-FR" b="0" dirty="0"/>
              <a:t> </a:t>
            </a:r>
          </a:p>
        </p:txBody>
      </p:sp>
    </p:spTree>
    <p:extLst>
      <p:ext uri="{BB962C8B-B14F-4D97-AF65-F5344CB8AC3E}">
        <p14:creationId xmlns:p14="http://schemas.microsoft.com/office/powerpoint/2010/main" val="179550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t>Model driven design</a:t>
            </a:r>
            <a:endParaRPr lang="fr-FR" dirty="0"/>
          </a:p>
        </p:txBody>
      </p:sp>
    </p:spTree>
    <p:extLst>
      <p:ext uri="{BB962C8B-B14F-4D97-AF65-F5344CB8AC3E}">
        <p14:creationId xmlns:p14="http://schemas.microsoft.com/office/powerpoint/2010/main" val="423891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2252663" y="222250"/>
            <a:ext cx="9939337" cy="514350"/>
          </a:xfrm>
        </p:spPr>
        <p:txBody>
          <a:bodyPr/>
          <a:lstStyle/>
          <a:p>
            <a:endParaRPr lang="fr-FR" dirty="0"/>
          </a:p>
        </p:txBody>
      </p:sp>
      <p:sp>
        <p:nvSpPr>
          <p:cNvPr id="10" name="Espace réservé du contenu 2"/>
          <p:cNvSpPr txBox="1">
            <a:spLocks/>
          </p:cNvSpPr>
          <p:nvPr/>
        </p:nvSpPr>
        <p:spPr>
          <a:xfrm>
            <a:off x="257452" y="1256400"/>
            <a:ext cx="11682839" cy="5235678"/>
          </a:xfrm>
          <a:prstGeom prst="rect">
            <a:avLst/>
          </a:prstGeom>
        </p:spPr>
        <p:txBody>
          <a:bodyPr vert="horz" lIns="91440" tIns="45720" rIns="91440" bIns="45720" rtlCol="0">
            <a:normAutofit/>
          </a:bodyPr>
          <a:lstStyle>
            <a:lvl1pPr marL="685800" indent="-228600" algn="l" defTabSz="914400" rtl="0" eaLnBrk="1" latinLnBrk="0" hangingPunct="1">
              <a:lnSpc>
                <a:spcPct val="90000"/>
              </a:lnSpc>
              <a:spcBef>
                <a:spcPts val="1000"/>
              </a:spcBef>
              <a:buFont typeface="Arial"/>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fr-FR" sz="1800" b="1"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Courier New"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800"/>
              </a:spcBef>
              <a:buClr>
                <a:schemeClr val="accent4"/>
              </a:buClr>
              <a:buFont typeface="Calibri Light" panose="020F0302020204030204" pitchFamily="34" charset="0"/>
              <a:buChar char="│"/>
            </a:pPr>
            <a:endParaRPr lang="en-US" sz="2800" dirty="0">
              <a:solidFill>
                <a:srgbClr val="0070C0"/>
              </a:solidFill>
            </a:endParaRPr>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Domain</a:t>
            </a:r>
            <a:r>
              <a:rPr lang="en-US" sz="2800" b="0" dirty="0"/>
              <a:t> – represents the problem area you are working within.</a:t>
            </a:r>
            <a:endParaRPr lang="fr-FR" sz="2800" b="0" dirty="0"/>
          </a:p>
          <a:p>
            <a:pPr lvl="1">
              <a:lnSpc>
                <a:spcPct val="100000"/>
              </a:lnSpc>
              <a:spcBef>
                <a:spcPts val="1800"/>
              </a:spcBef>
              <a:buClr>
                <a:schemeClr val="accent4"/>
              </a:buClr>
              <a:buFont typeface="Calibri Light" panose="020F0302020204030204" pitchFamily="34" charset="0"/>
              <a:buChar char="│"/>
            </a:pPr>
            <a:r>
              <a:rPr lang="en-GB" sz="2800" dirty="0">
                <a:solidFill>
                  <a:srgbClr val="0070C0"/>
                </a:solidFill>
              </a:rPr>
              <a:t>Domain model </a:t>
            </a:r>
            <a:r>
              <a:rPr lang="en-GB" sz="2800" b="0" dirty="0"/>
              <a:t>- </a:t>
            </a:r>
            <a:r>
              <a:rPr lang="en-US" sz="2800" b="0" dirty="0"/>
              <a:t>It represents a view, not the reality, of the problem domain designed only to meet the needs of business use cases.</a:t>
            </a:r>
            <a:endParaRPr lang="fr-FR" sz="2800" b="0" dirty="0"/>
          </a:p>
          <a:p>
            <a:pPr lvl="1">
              <a:lnSpc>
                <a:spcPct val="100000"/>
              </a:lnSpc>
              <a:spcBef>
                <a:spcPts val="1800"/>
              </a:spcBef>
              <a:buClr>
                <a:schemeClr val="accent4"/>
              </a:buClr>
              <a:buFont typeface="Calibri Light" panose="020F0302020204030204" pitchFamily="34" charset="0"/>
              <a:buChar char="│"/>
            </a:pPr>
            <a:r>
              <a:rPr lang="en-US" sz="2800" dirty="0">
                <a:solidFill>
                  <a:srgbClr val="0070C0"/>
                </a:solidFill>
              </a:rPr>
              <a:t>Analysis model </a:t>
            </a:r>
            <a:r>
              <a:rPr lang="en-US" sz="2800" b="0" dirty="0"/>
              <a:t>- is a collection of artifacts that describe the model of a system. </a:t>
            </a:r>
          </a:p>
          <a:p>
            <a:pPr lvl="1">
              <a:lnSpc>
                <a:spcPct val="100000"/>
              </a:lnSpc>
              <a:spcBef>
                <a:spcPts val="1800"/>
              </a:spcBef>
              <a:buClr>
                <a:schemeClr val="accent4"/>
              </a:buClr>
              <a:buFont typeface="Calibri Light" panose="020F0302020204030204" pitchFamily="34" charset="0"/>
              <a:buChar char="│"/>
            </a:pPr>
            <a:r>
              <a:rPr lang="en-GB" sz="2800" dirty="0">
                <a:solidFill>
                  <a:srgbClr val="0070C0"/>
                </a:solidFill>
              </a:rPr>
              <a:t>Code model </a:t>
            </a:r>
            <a:r>
              <a:rPr lang="en-GB" sz="2800" b="0" dirty="0"/>
              <a:t>- </a:t>
            </a:r>
            <a:r>
              <a:rPr lang="en-US" sz="2800" b="0" dirty="0"/>
              <a:t>is the realization of the analysis model</a:t>
            </a:r>
            <a:r>
              <a:rPr lang="fr-FR" b="0" dirty="0"/>
              <a:t> </a:t>
            </a:r>
          </a:p>
        </p:txBody>
      </p:sp>
    </p:spTree>
    <p:extLst>
      <p:ext uri="{BB962C8B-B14F-4D97-AF65-F5344CB8AC3E}">
        <p14:creationId xmlns:p14="http://schemas.microsoft.com/office/powerpoint/2010/main" val="161897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AAABFA37-49B3-4140-9C70-EAB3DF7B45CE}"/>
              </a:ext>
            </a:extLst>
          </p:cNvPr>
          <p:cNvSpPr txBox="1">
            <a:spLocks/>
          </p:cNvSpPr>
          <p:nvPr/>
        </p:nvSpPr>
        <p:spPr>
          <a:xfrm>
            <a:off x="2252663" y="222250"/>
            <a:ext cx="9939337" cy="514350"/>
          </a:xfrm>
          <a:prstGeom prst="rect">
            <a:avLst/>
          </a:prstGeom>
        </p:spPr>
        <p:txBody>
          <a:bodyPr vert="horz" lIns="91440" tIns="45720" rIns="91440" bIns="45720" rtlCol="0" anchor="ctr">
            <a:noAutofit/>
          </a:bodyPr>
          <a:lstStyle>
            <a:lvl1pPr marL="0" algn="l" defTabSz="914400" rtl="0" eaLnBrk="1" latinLnBrk="0" hangingPunct="1">
              <a:lnSpc>
                <a:spcPct val="90000"/>
              </a:lnSpc>
              <a:spcBef>
                <a:spcPct val="0"/>
              </a:spcBef>
              <a:buNone/>
              <a:defRPr lang="fr-FR" sz="3600" b="1" kern="1200" cap="all" baseline="0" dirty="0">
                <a:solidFill>
                  <a:schemeClr val="bg1"/>
                </a:solidFill>
                <a:latin typeface="Tw Cen MT Condensed Extra Bold" charset="0"/>
                <a:ea typeface="Tw Cen MT Condensed Extra Bold" charset="0"/>
                <a:cs typeface="Tw Cen MT Condensed Extra Bold" charset="0"/>
              </a:defRPr>
            </a:lvl1pPr>
          </a:lstStyle>
          <a:p>
            <a:endParaRPr lang="en-GB" dirty="0"/>
          </a:p>
        </p:txBody>
      </p:sp>
      <p:sp>
        <p:nvSpPr>
          <p:cNvPr id="100" name="TextBox 99">
            <a:extLst>
              <a:ext uri="{FF2B5EF4-FFF2-40B4-BE49-F238E27FC236}">
                <a16:creationId xmlns:a16="http://schemas.microsoft.com/office/drawing/2014/main" id="{8694C770-3CBA-486B-92DD-B16B917B6732}"/>
              </a:ext>
            </a:extLst>
          </p:cNvPr>
          <p:cNvSpPr txBox="1"/>
          <p:nvPr/>
        </p:nvSpPr>
        <p:spPr>
          <a:xfrm>
            <a:off x="3156386" y="1101876"/>
            <a:ext cx="5879229" cy="461665"/>
          </a:xfrm>
          <a:prstGeom prst="rect">
            <a:avLst/>
          </a:prstGeom>
          <a:solidFill>
            <a:schemeClr val="accent1">
              <a:lumMod val="20000"/>
              <a:lumOff val="80000"/>
            </a:schemeClr>
          </a:solidFill>
          <a:ln>
            <a:noFill/>
          </a:ln>
        </p:spPr>
        <p:txBody>
          <a:bodyPr wrap="square" rtlCol="0">
            <a:spAutoFit/>
          </a:bodyPr>
          <a:lstStyle/>
          <a:p>
            <a:pPr algn="ctr"/>
            <a:r>
              <a:rPr lang="en-GB" sz="2400" dirty="0"/>
              <a:t>Domain vs. Domain model</a:t>
            </a:r>
            <a:endParaRPr lang="fr-FR" sz="2400" dirty="0"/>
          </a:p>
        </p:txBody>
      </p:sp>
      <p:sp>
        <p:nvSpPr>
          <p:cNvPr id="2" name="Cloud 1">
            <a:extLst>
              <a:ext uri="{FF2B5EF4-FFF2-40B4-BE49-F238E27FC236}">
                <a16:creationId xmlns:a16="http://schemas.microsoft.com/office/drawing/2014/main" id="{13450AA0-EEC8-4070-BBF6-26214CB22C94}"/>
              </a:ext>
            </a:extLst>
          </p:cNvPr>
          <p:cNvSpPr/>
          <p:nvPr/>
        </p:nvSpPr>
        <p:spPr>
          <a:xfrm>
            <a:off x="2482977" y="2347716"/>
            <a:ext cx="2573518" cy="2323803"/>
          </a:xfrm>
          <a:prstGeom prst="cloud">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t>Domain</a:t>
            </a:r>
            <a:endParaRPr lang="fr-FR" sz="2400" b="1" dirty="0"/>
          </a:p>
        </p:txBody>
      </p:sp>
      <p:sp>
        <p:nvSpPr>
          <p:cNvPr id="3" name="TextBox 2">
            <a:extLst>
              <a:ext uri="{FF2B5EF4-FFF2-40B4-BE49-F238E27FC236}">
                <a16:creationId xmlns:a16="http://schemas.microsoft.com/office/drawing/2014/main" id="{E927ED6C-47A7-400E-8114-ED24CD3EBC6E}"/>
              </a:ext>
            </a:extLst>
          </p:cNvPr>
          <p:cNvSpPr txBox="1"/>
          <p:nvPr/>
        </p:nvSpPr>
        <p:spPr>
          <a:xfrm>
            <a:off x="2572875" y="4845377"/>
            <a:ext cx="2100584" cy="369332"/>
          </a:xfrm>
          <a:prstGeom prst="rect">
            <a:avLst/>
          </a:prstGeom>
          <a:noFill/>
        </p:spPr>
        <p:txBody>
          <a:bodyPr wrap="square" rtlCol="0">
            <a:spAutoFit/>
          </a:bodyPr>
          <a:lstStyle/>
          <a:p>
            <a:pPr algn="ctr"/>
            <a:r>
              <a:rPr lang="en-GB" dirty="0"/>
              <a:t>The reality</a:t>
            </a:r>
            <a:endParaRPr lang="fr-FR" dirty="0"/>
          </a:p>
        </p:txBody>
      </p:sp>
      <p:sp>
        <p:nvSpPr>
          <p:cNvPr id="4" name="Oval 3">
            <a:extLst>
              <a:ext uri="{FF2B5EF4-FFF2-40B4-BE49-F238E27FC236}">
                <a16:creationId xmlns:a16="http://schemas.microsoft.com/office/drawing/2014/main" id="{7A1A8087-C705-42BF-B5ED-D1F6802225D1}"/>
              </a:ext>
            </a:extLst>
          </p:cNvPr>
          <p:cNvSpPr/>
          <p:nvPr/>
        </p:nvSpPr>
        <p:spPr>
          <a:xfrm>
            <a:off x="7144876" y="2969443"/>
            <a:ext cx="1432874" cy="1513540"/>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6" name="Oval 45">
            <a:extLst>
              <a:ext uri="{FF2B5EF4-FFF2-40B4-BE49-F238E27FC236}">
                <a16:creationId xmlns:a16="http://schemas.microsoft.com/office/drawing/2014/main" id="{12BB2588-8A93-4DA3-95FA-E048BE61ECC5}"/>
              </a:ext>
            </a:extLst>
          </p:cNvPr>
          <p:cNvSpPr/>
          <p:nvPr/>
        </p:nvSpPr>
        <p:spPr>
          <a:xfrm>
            <a:off x="7297277" y="3121843"/>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49" name="Oval 48">
            <a:extLst>
              <a:ext uri="{FF2B5EF4-FFF2-40B4-BE49-F238E27FC236}">
                <a16:creationId xmlns:a16="http://schemas.microsoft.com/office/drawing/2014/main" id="{335501FA-5D36-4B7C-B923-1DBAB8074621}"/>
              </a:ext>
            </a:extLst>
          </p:cNvPr>
          <p:cNvSpPr/>
          <p:nvPr/>
        </p:nvSpPr>
        <p:spPr>
          <a:xfrm>
            <a:off x="8230531" y="3233883"/>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1" name="Oval 50">
            <a:extLst>
              <a:ext uri="{FF2B5EF4-FFF2-40B4-BE49-F238E27FC236}">
                <a16:creationId xmlns:a16="http://schemas.microsoft.com/office/drawing/2014/main" id="{90C5A798-D385-4887-9C16-1D6A51BBB6FE}"/>
              </a:ext>
            </a:extLst>
          </p:cNvPr>
          <p:cNvSpPr/>
          <p:nvPr/>
        </p:nvSpPr>
        <p:spPr>
          <a:xfrm>
            <a:off x="7307488" y="4013703"/>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3" name="Oval 52">
            <a:extLst>
              <a:ext uri="{FF2B5EF4-FFF2-40B4-BE49-F238E27FC236}">
                <a16:creationId xmlns:a16="http://schemas.microsoft.com/office/drawing/2014/main" id="{AC896F65-2CCD-4272-AC7D-6959446A4230}"/>
              </a:ext>
            </a:extLst>
          </p:cNvPr>
          <p:cNvSpPr/>
          <p:nvPr/>
        </p:nvSpPr>
        <p:spPr>
          <a:xfrm>
            <a:off x="8085201" y="4013703"/>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5" name="Oval 54">
            <a:extLst>
              <a:ext uri="{FF2B5EF4-FFF2-40B4-BE49-F238E27FC236}">
                <a16:creationId xmlns:a16="http://schemas.microsoft.com/office/drawing/2014/main" id="{C369646D-6241-411E-A8D3-D6E0B476A41C}"/>
              </a:ext>
            </a:extLst>
          </p:cNvPr>
          <p:cNvSpPr/>
          <p:nvPr/>
        </p:nvSpPr>
        <p:spPr>
          <a:xfrm>
            <a:off x="7740337" y="3469604"/>
            <a:ext cx="290660" cy="337794"/>
          </a:xfrm>
          <a:prstGeom prst="ellipse">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cxnSp>
        <p:nvCxnSpPr>
          <p:cNvPr id="8" name="Connector: Curved 7">
            <a:extLst>
              <a:ext uri="{FF2B5EF4-FFF2-40B4-BE49-F238E27FC236}">
                <a16:creationId xmlns:a16="http://schemas.microsoft.com/office/drawing/2014/main" id="{B5A6E6A1-5258-4831-AAAF-AA4A5038A7AC}"/>
              </a:ext>
            </a:extLst>
          </p:cNvPr>
          <p:cNvCxnSpPr>
            <a:stCxn id="46" idx="6"/>
            <a:endCxn id="55" idx="2"/>
          </p:cNvCxnSpPr>
          <p:nvPr/>
        </p:nvCxnSpPr>
        <p:spPr>
          <a:xfrm>
            <a:off x="7587937" y="3290740"/>
            <a:ext cx="152400" cy="347761"/>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E64015C4-8C8E-43E0-BB8E-E93AF0BEFE19}"/>
              </a:ext>
            </a:extLst>
          </p:cNvPr>
          <p:cNvCxnSpPr>
            <a:cxnSpLocks/>
            <a:stCxn id="49" idx="2"/>
            <a:endCxn id="55" idx="6"/>
          </p:cNvCxnSpPr>
          <p:nvPr/>
        </p:nvCxnSpPr>
        <p:spPr>
          <a:xfrm rot="10800000" flipV="1">
            <a:off x="8030997" y="3402779"/>
            <a:ext cx="199534" cy="235721"/>
          </a:xfrm>
          <a:prstGeom prst="curvedConnector3">
            <a:avLst>
              <a:gd name="adj1" fmla="val 50000"/>
            </a:avLst>
          </a:prstGeom>
          <a:ln w="12700"/>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C07A7316-7EE1-4E5B-AEDF-1DF007358269}"/>
              </a:ext>
            </a:extLst>
          </p:cNvPr>
          <p:cNvCxnSpPr>
            <a:stCxn id="55" idx="5"/>
            <a:endCxn id="53" idx="1"/>
          </p:cNvCxnSpPr>
          <p:nvPr/>
        </p:nvCxnSpPr>
        <p:spPr>
          <a:xfrm rot="16200000" flipH="1">
            <a:off x="7905478" y="3840882"/>
            <a:ext cx="305243" cy="139336"/>
          </a:xfrm>
          <a:prstGeom prst="curvedConnector3">
            <a:avLst/>
          </a:prstGeom>
          <a:ln w="12700"/>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9651D50C-062C-49F4-B946-FF96B09E5A50}"/>
              </a:ext>
            </a:extLst>
          </p:cNvPr>
          <p:cNvCxnSpPr>
            <a:stCxn id="55" idx="4"/>
            <a:endCxn id="51" idx="7"/>
          </p:cNvCxnSpPr>
          <p:nvPr/>
        </p:nvCxnSpPr>
        <p:spPr>
          <a:xfrm rot="5400000">
            <a:off x="7592738" y="3770243"/>
            <a:ext cx="255774" cy="330085"/>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0D436B7-FC0C-4623-A7B9-F306CCC62406}"/>
              </a:ext>
            </a:extLst>
          </p:cNvPr>
          <p:cNvSpPr/>
          <p:nvPr/>
        </p:nvSpPr>
        <p:spPr>
          <a:xfrm>
            <a:off x="6924134" y="2496736"/>
            <a:ext cx="2305704" cy="461665"/>
          </a:xfrm>
          <a:prstGeom prst="rect">
            <a:avLst/>
          </a:prstGeom>
        </p:spPr>
        <p:txBody>
          <a:bodyPr wrap="square">
            <a:spAutoFit/>
          </a:bodyPr>
          <a:lstStyle/>
          <a:p>
            <a:pPr algn="ctr"/>
            <a:r>
              <a:rPr lang="en-GB" sz="2400" b="1" dirty="0"/>
              <a:t>Domain model</a:t>
            </a:r>
            <a:endParaRPr lang="fr-FR" sz="2400" b="1" dirty="0"/>
          </a:p>
        </p:txBody>
      </p:sp>
      <p:sp>
        <p:nvSpPr>
          <p:cNvPr id="62" name="TextBox 61">
            <a:extLst>
              <a:ext uri="{FF2B5EF4-FFF2-40B4-BE49-F238E27FC236}">
                <a16:creationId xmlns:a16="http://schemas.microsoft.com/office/drawing/2014/main" id="{04AFDD50-2CB2-43F1-B91F-2F4E30B8F621}"/>
              </a:ext>
            </a:extLst>
          </p:cNvPr>
          <p:cNvSpPr txBox="1"/>
          <p:nvPr/>
        </p:nvSpPr>
        <p:spPr>
          <a:xfrm>
            <a:off x="6391525" y="4983144"/>
            <a:ext cx="3278943" cy="923330"/>
          </a:xfrm>
          <a:prstGeom prst="rect">
            <a:avLst/>
          </a:prstGeom>
          <a:noFill/>
        </p:spPr>
        <p:txBody>
          <a:bodyPr wrap="square" rtlCol="0">
            <a:spAutoFit/>
          </a:bodyPr>
          <a:lstStyle/>
          <a:p>
            <a:r>
              <a:rPr lang="en-GB" dirty="0"/>
              <a:t>An abstraction of reality designed to manage complexity for specific business cases</a:t>
            </a:r>
          </a:p>
        </p:txBody>
      </p:sp>
      <p:sp>
        <p:nvSpPr>
          <p:cNvPr id="63" name="TextBox 62">
            <a:extLst>
              <a:ext uri="{FF2B5EF4-FFF2-40B4-BE49-F238E27FC236}">
                <a16:creationId xmlns:a16="http://schemas.microsoft.com/office/drawing/2014/main" id="{792B9447-3FB1-4C29-B9A6-DD9D8C133B00}"/>
              </a:ext>
            </a:extLst>
          </p:cNvPr>
          <p:cNvSpPr txBox="1"/>
          <p:nvPr/>
        </p:nvSpPr>
        <p:spPr>
          <a:xfrm>
            <a:off x="2725275" y="1651818"/>
            <a:ext cx="2100584" cy="369332"/>
          </a:xfrm>
          <a:prstGeom prst="rect">
            <a:avLst/>
          </a:prstGeom>
          <a:noFill/>
        </p:spPr>
        <p:txBody>
          <a:bodyPr wrap="square" rtlCol="0">
            <a:spAutoFit/>
          </a:bodyPr>
          <a:lstStyle/>
          <a:p>
            <a:pPr algn="ctr"/>
            <a:r>
              <a:rPr lang="en-GB" b="1" u="sng" dirty="0"/>
              <a:t>The problem space</a:t>
            </a:r>
            <a:endParaRPr lang="fr-FR" b="1" u="sng" dirty="0"/>
          </a:p>
        </p:txBody>
      </p:sp>
      <p:sp>
        <p:nvSpPr>
          <p:cNvPr id="64" name="TextBox 63">
            <a:extLst>
              <a:ext uri="{FF2B5EF4-FFF2-40B4-BE49-F238E27FC236}">
                <a16:creationId xmlns:a16="http://schemas.microsoft.com/office/drawing/2014/main" id="{0A0756B6-F6B0-43B2-89E0-327EB789B792}"/>
              </a:ext>
            </a:extLst>
          </p:cNvPr>
          <p:cNvSpPr txBox="1"/>
          <p:nvPr/>
        </p:nvSpPr>
        <p:spPr>
          <a:xfrm>
            <a:off x="6690045" y="1640104"/>
            <a:ext cx="2100584" cy="369332"/>
          </a:xfrm>
          <a:prstGeom prst="rect">
            <a:avLst/>
          </a:prstGeom>
          <a:noFill/>
        </p:spPr>
        <p:txBody>
          <a:bodyPr wrap="square" rtlCol="0">
            <a:spAutoFit/>
          </a:bodyPr>
          <a:lstStyle/>
          <a:p>
            <a:pPr algn="ctr"/>
            <a:r>
              <a:rPr lang="en-GB" b="1" u="sng" dirty="0"/>
              <a:t>The solution space</a:t>
            </a:r>
            <a:endParaRPr lang="fr-FR" b="1" u="sng" dirty="0"/>
          </a:p>
        </p:txBody>
      </p:sp>
      <p:sp>
        <p:nvSpPr>
          <p:cNvPr id="29" name="Freeform: Shape 28">
            <a:extLst>
              <a:ext uri="{FF2B5EF4-FFF2-40B4-BE49-F238E27FC236}">
                <a16:creationId xmlns:a16="http://schemas.microsoft.com/office/drawing/2014/main" id="{0FBEE4B2-812D-4181-BC78-1EBA84E2DF8A}"/>
              </a:ext>
            </a:extLst>
          </p:cNvPr>
          <p:cNvSpPr/>
          <p:nvPr/>
        </p:nvSpPr>
        <p:spPr>
          <a:xfrm>
            <a:off x="5416335" y="1866507"/>
            <a:ext cx="726957" cy="3804335"/>
          </a:xfrm>
          <a:custGeom>
            <a:avLst/>
            <a:gdLst>
              <a:gd name="connsiteX0" fmla="*/ 0 w 717530"/>
              <a:gd name="connsiteY0" fmla="*/ 0 h 3804335"/>
              <a:gd name="connsiteX1" fmla="*/ 716437 w 717530"/>
              <a:gd name="connsiteY1" fmla="*/ 1168924 h 3804335"/>
              <a:gd name="connsiteX2" fmla="*/ 169682 w 717530"/>
              <a:gd name="connsiteY2" fmla="*/ 2234153 h 3804335"/>
              <a:gd name="connsiteX3" fmla="*/ 443059 w 717530"/>
              <a:gd name="connsiteY3" fmla="*/ 3610466 h 3804335"/>
              <a:gd name="connsiteX4" fmla="*/ 575035 w 717530"/>
              <a:gd name="connsiteY4" fmla="*/ 3733015 h 3804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530" h="3804335">
                <a:moveTo>
                  <a:pt x="0" y="0"/>
                </a:moveTo>
                <a:cubicBezTo>
                  <a:pt x="344078" y="398282"/>
                  <a:pt x="688157" y="796565"/>
                  <a:pt x="716437" y="1168924"/>
                </a:cubicBezTo>
                <a:cubicBezTo>
                  <a:pt x="744717" y="1541283"/>
                  <a:pt x="215245" y="1827229"/>
                  <a:pt x="169682" y="2234153"/>
                </a:cubicBezTo>
                <a:cubicBezTo>
                  <a:pt x="124119" y="2641077"/>
                  <a:pt x="375500" y="3360656"/>
                  <a:pt x="443059" y="3610466"/>
                </a:cubicBezTo>
                <a:cubicBezTo>
                  <a:pt x="510618" y="3860276"/>
                  <a:pt x="516903" y="3830425"/>
                  <a:pt x="575035" y="3733015"/>
                </a:cubicBezTo>
              </a:path>
            </a:pathLst>
          </a:cu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or: Curved 31">
            <a:extLst>
              <a:ext uri="{FF2B5EF4-FFF2-40B4-BE49-F238E27FC236}">
                <a16:creationId xmlns:a16="http://schemas.microsoft.com/office/drawing/2014/main" id="{C7AEB99F-8A87-4640-B322-7FCD90A77857}"/>
              </a:ext>
            </a:extLst>
          </p:cNvPr>
          <p:cNvCxnSpPr>
            <a:cxnSpLocks/>
            <a:endCxn id="4" idx="2"/>
          </p:cNvCxnSpPr>
          <p:nvPr/>
        </p:nvCxnSpPr>
        <p:spPr>
          <a:xfrm>
            <a:off x="4194285" y="3121843"/>
            <a:ext cx="2950591" cy="604370"/>
          </a:xfrm>
          <a:prstGeom prst="curvedConnector3">
            <a:avLst/>
          </a:prstGeom>
          <a:ln w="28575">
            <a:headEnd w="med" len="lg"/>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63D337B-519B-4C39-8E32-406982379CC6}"/>
              </a:ext>
            </a:extLst>
          </p:cNvPr>
          <p:cNvSpPr txBox="1"/>
          <p:nvPr/>
        </p:nvSpPr>
        <p:spPr>
          <a:xfrm>
            <a:off x="5256029" y="2958401"/>
            <a:ext cx="2033017" cy="584775"/>
          </a:xfrm>
          <a:prstGeom prst="rect">
            <a:avLst/>
          </a:prstGeom>
          <a:noFill/>
        </p:spPr>
        <p:txBody>
          <a:bodyPr wrap="square" rtlCol="0">
            <a:spAutoFit/>
          </a:bodyPr>
          <a:lstStyle/>
          <a:p>
            <a:r>
              <a:rPr lang="fr-FR" sz="1600" dirty="0"/>
              <a:t>A Projection of the</a:t>
            </a:r>
          </a:p>
          <a:p>
            <a:r>
              <a:rPr lang="fr-FR" sz="1600" dirty="0"/>
              <a:t>Real Domain</a:t>
            </a:r>
          </a:p>
        </p:txBody>
      </p:sp>
    </p:spTree>
    <p:extLst>
      <p:ext uri="{BB962C8B-B14F-4D97-AF65-F5344CB8AC3E}">
        <p14:creationId xmlns:p14="http://schemas.microsoft.com/office/powerpoint/2010/main" val="184407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
            <a:extLst>
              <a:ext uri="{FF2B5EF4-FFF2-40B4-BE49-F238E27FC236}">
                <a16:creationId xmlns:a16="http://schemas.microsoft.com/office/drawing/2014/main" id="{AAABFA37-49B3-4140-9C70-EAB3DF7B45CE}"/>
              </a:ext>
            </a:extLst>
          </p:cNvPr>
          <p:cNvSpPr txBox="1">
            <a:spLocks/>
          </p:cNvSpPr>
          <p:nvPr/>
        </p:nvSpPr>
        <p:spPr>
          <a:xfrm>
            <a:off x="2252663" y="222250"/>
            <a:ext cx="9939337" cy="514350"/>
          </a:xfrm>
          <a:prstGeom prst="rect">
            <a:avLst/>
          </a:prstGeom>
        </p:spPr>
        <p:txBody>
          <a:bodyPr vert="horz" lIns="91440" tIns="45720" rIns="91440" bIns="45720" rtlCol="0" anchor="ctr">
            <a:noAutofit/>
          </a:bodyPr>
          <a:lstStyle>
            <a:lvl1pPr marL="0" algn="l" defTabSz="914400" rtl="0" eaLnBrk="1" latinLnBrk="0" hangingPunct="1">
              <a:lnSpc>
                <a:spcPct val="90000"/>
              </a:lnSpc>
              <a:spcBef>
                <a:spcPct val="0"/>
              </a:spcBef>
              <a:buNone/>
              <a:defRPr lang="fr-FR" sz="3600" b="1" kern="1200" cap="all" baseline="0" dirty="0">
                <a:solidFill>
                  <a:schemeClr val="bg1"/>
                </a:solidFill>
                <a:latin typeface="Tw Cen MT Condensed Extra Bold" charset="0"/>
                <a:ea typeface="Tw Cen MT Condensed Extra Bold" charset="0"/>
                <a:cs typeface="Tw Cen MT Condensed Extra Bold" charset="0"/>
              </a:defRPr>
            </a:lvl1pPr>
          </a:lstStyle>
          <a:p>
            <a:endParaRPr lang="en-GB" dirty="0"/>
          </a:p>
        </p:txBody>
      </p:sp>
      <p:sp>
        <p:nvSpPr>
          <p:cNvPr id="100" name="TextBox 99">
            <a:extLst>
              <a:ext uri="{FF2B5EF4-FFF2-40B4-BE49-F238E27FC236}">
                <a16:creationId xmlns:a16="http://schemas.microsoft.com/office/drawing/2014/main" id="{8694C770-3CBA-486B-92DD-B16B917B6732}"/>
              </a:ext>
            </a:extLst>
          </p:cNvPr>
          <p:cNvSpPr txBox="1"/>
          <p:nvPr/>
        </p:nvSpPr>
        <p:spPr>
          <a:xfrm>
            <a:off x="3156386" y="1101876"/>
            <a:ext cx="5879229" cy="461665"/>
          </a:xfrm>
          <a:prstGeom prst="rect">
            <a:avLst/>
          </a:prstGeom>
          <a:solidFill>
            <a:schemeClr val="accent1">
              <a:lumMod val="20000"/>
              <a:lumOff val="80000"/>
            </a:schemeClr>
          </a:solidFill>
          <a:ln>
            <a:noFill/>
          </a:ln>
        </p:spPr>
        <p:txBody>
          <a:bodyPr wrap="square" rtlCol="0">
            <a:spAutoFit/>
          </a:bodyPr>
          <a:lstStyle/>
          <a:p>
            <a:pPr algn="ctr"/>
            <a:r>
              <a:rPr lang="en-GB" sz="2400" dirty="0"/>
              <a:t>Ubiquitous Language (UL)</a:t>
            </a:r>
            <a:endParaRPr lang="fr-FR" sz="2400" dirty="0"/>
          </a:p>
        </p:txBody>
      </p:sp>
      <p:sp>
        <p:nvSpPr>
          <p:cNvPr id="3" name="TextBox 2">
            <a:extLst>
              <a:ext uri="{FF2B5EF4-FFF2-40B4-BE49-F238E27FC236}">
                <a16:creationId xmlns:a16="http://schemas.microsoft.com/office/drawing/2014/main" id="{E927ED6C-47A7-400E-8114-ED24CD3EBC6E}"/>
              </a:ext>
            </a:extLst>
          </p:cNvPr>
          <p:cNvSpPr txBox="1"/>
          <p:nvPr/>
        </p:nvSpPr>
        <p:spPr>
          <a:xfrm>
            <a:off x="1055802" y="5149505"/>
            <a:ext cx="2100584" cy="369332"/>
          </a:xfrm>
          <a:prstGeom prst="rect">
            <a:avLst/>
          </a:prstGeom>
          <a:noFill/>
        </p:spPr>
        <p:txBody>
          <a:bodyPr wrap="square" rtlCol="0">
            <a:spAutoFit/>
          </a:bodyPr>
          <a:lstStyle/>
          <a:p>
            <a:pPr algn="ctr"/>
            <a:r>
              <a:rPr lang="en-GB" dirty="0"/>
              <a:t>Domain Experts</a:t>
            </a:r>
            <a:endParaRPr lang="fr-FR" dirty="0"/>
          </a:p>
        </p:txBody>
      </p:sp>
      <p:pic>
        <p:nvPicPr>
          <p:cNvPr id="12" name="Picture 11">
            <a:extLst>
              <a:ext uri="{FF2B5EF4-FFF2-40B4-BE49-F238E27FC236}">
                <a16:creationId xmlns:a16="http://schemas.microsoft.com/office/drawing/2014/main" id="{CC925194-6618-4EEA-B26A-A01EA338B646}"/>
              </a:ext>
            </a:extLst>
          </p:cNvPr>
          <p:cNvPicPr>
            <a:picLocks noChangeAspect="1"/>
          </p:cNvPicPr>
          <p:nvPr/>
        </p:nvPicPr>
        <p:blipFill>
          <a:blip r:embed="rId3"/>
          <a:stretch>
            <a:fillRect/>
          </a:stretch>
        </p:blipFill>
        <p:spPr>
          <a:xfrm>
            <a:off x="2998355" y="5149505"/>
            <a:ext cx="541067" cy="487722"/>
          </a:xfrm>
          <a:prstGeom prst="rect">
            <a:avLst/>
          </a:prstGeom>
        </p:spPr>
      </p:pic>
      <p:sp>
        <p:nvSpPr>
          <p:cNvPr id="13" name="Thought Bubble: Cloud 12">
            <a:extLst>
              <a:ext uri="{FF2B5EF4-FFF2-40B4-BE49-F238E27FC236}">
                <a16:creationId xmlns:a16="http://schemas.microsoft.com/office/drawing/2014/main" id="{8558DA88-750C-40D3-AB04-0268897DB43A}"/>
              </a:ext>
            </a:extLst>
          </p:cNvPr>
          <p:cNvSpPr/>
          <p:nvPr/>
        </p:nvSpPr>
        <p:spPr>
          <a:xfrm>
            <a:off x="1055802" y="3023146"/>
            <a:ext cx="2701637" cy="1715238"/>
          </a:xfrm>
          <a:prstGeom prst="cloudCallout">
            <a:avLst>
              <a:gd name="adj1" fmla="val 21090"/>
              <a:gd name="adj2" fmla="val 68558"/>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1" name="TextBox 30">
            <a:extLst>
              <a:ext uri="{FF2B5EF4-FFF2-40B4-BE49-F238E27FC236}">
                <a16:creationId xmlns:a16="http://schemas.microsoft.com/office/drawing/2014/main" id="{3ED76998-C039-4220-8C56-8199EB7E5DAB}"/>
              </a:ext>
            </a:extLst>
          </p:cNvPr>
          <p:cNvSpPr txBox="1"/>
          <p:nvPr/>
        </p:nvSpPr>
        <p:spPr>
          <a:xfrm>
            <a:off x="9297009" y="5334171"/>
            <a:ext cx="2100584" cy="369332"/>
          </a:xfrm>
          <a:prstGeom prst="rect">
            <a:avLst/>
          </a:prstGeom>
          <a:noFill/>
        </p:spPr>
        <p:txBody>
          <a:bodyPr wrap="square" rtlCol="0">
            <a:spAutoFit/>
          </a:bodyPr>
          <a:lstStyle/>
          <a:p>
            <a:pPr algn="ctr"/>
            <a:r>
              <a:rPr lang="en-GB" dirty="0"/>
              <a:t>Development Team</a:t>
            </a:r>
            <a:endParaRPr lang="fr-FR" dirty="0"/>
          </a:p>
        </p:txBody>
      </p:sp>
      <p:pic>
        <p:nvPicPr>
          <p:cNvPr id="33" name="Picture 32">
            <a:extLst>
              <a:ext uri="{FF2B5EF4-FFF2-40B4-BE49-F238E27FC236}">
                <a16:creationId xmlns:a16="http://schemas.microsoft.com/office/drawing/2014/main" id="{E0C78C47-621D-46A6-B9A1-9BA7448BCADD}"/>
              </a:ext>
            </a:extLst>
          </p:cNvPr>
          <p:cNvPicPr>
            <a:picLocks noChangeAspect="1"/>
          </p:cNvPicPr>
          <p:nvPr/>
        </p:nvPicPr>
        <p:blipFill>
          <a:blip r:embed="rId3"/>
          <a:stretch>
            <a:fillRect/>
          </a:stretch>
        </p:blipFill>
        <p:spPr>
          <a:xfrm>
            <a:off x="8755942" y="5235911"/>
            <a:ext cx="541067" cy="487722"/>
          </a:xfrm>
          <a:prstGeom prst="rect">
            <a:avLst/>
          </a:prstGeom>
        </p:spPr>
      </p:pic>
      <p:sp>
        <p:nvSpPr>
          <p:cNvPr id="34" name="Thought Bubble: Cloud 33">
            <a:extLst>
              <a:ext uri="{FF2B5EF4-FFF2-40B4-BE49-F238E27FC236}">
                <a16:creationId xmlns:a16="http://schemas.microsoft.com/office/drawing/2014/main" id="{361EB4D6-658B-4EBD-BB5C-ADA8FCFD9E55}"/>
              </a:ext>
            </a:extLst>
          </p:cNvPr>
          <p:cNvSpPr/>
          <p:nvPr/>
        </p:nvSpPr>
        <p:spPr>
          <a:xfrm>
            <a:off x="8213116" y="3023146"/>
            <a:ext cx="2701637" cy="1715238"/>
          </a:xfrm>
          <a:prstGeom prst="cloudCallout">
            <a:avLst>
              <a:gd name="adj1" fmla="val -18525"/>
              <a:gd name="adj2" fmla="val 70375"/>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4" name="Picture 13">
            <a:extLst>
              <a:ext uri="{FF2B5EF4-FFF2-40B4-BE49-F238E27FC236}">
                <a16:creationId xmlns:a16="http://schemas.microsoft.com/office/drawing/2014/main" id="{E108B2AE-E2C9-4B70-8FFB-7BA18676354F}"/>
              </a:ext>
            </a:extLst>
          </p:cNvPr>
          <p:cNvPicPr>
            <a:picLocks noChangeAspect="1"/>
          </p:cNvPicPr>
          <p:nvPr/>
        </p:nvPicPr>
        <p:blipFill>
          <a:blip r:embed="rId4"/>
          <a:stretch>
            <a:fillRect/>
          </a:stretch>
        </p:blipFill>
        <p:spPr>
          <a:xfrm>
            <a:off x="1699888" y="3351086"/>
            <a:ext cx="1146993" cy="853362"/>
          </a:xfrm>
          <a:prstGeom prst="rect">
            <a:avLst/>
          </a:prstGeom>
        </p:spPr>
      </p:pic>
      <p:pic>
        <p:nvPicPr>
          <p:cNvPr id="15" name="Picture 14">
            <a:extLst>
              <a:ext uri="{FF2B5EF4-FFF2-40B4-BE49-F238E27FC236}">
                <a16:creationId xmlns:a16="http://schemas.microsoft.com/office/drawing/2014/main" id="{69C7D10B-F195-4AB2-AD50-3ACEA0E35E91}"/>
              </a:ext>
            </a:extLst>
          </p:cNvPr>
          <p:cNvPicPr>
            <a:picLocks noChangeAspect="1"/>
          </p:cNvPicPr>
          <p:nvPr/>
        </p:nvPicPr>
        <p:blipFill>
          <a:blip r:embed="rId5"/>
          <a:stretch>
            <a:fillRect/>
          </a:stretch>
        </p:blipFill>
        <p:spPr>
          <a:xfrm>
            <a:off x="8838661" y="3351086"/>
            <a:ext cx="1316951" cy="998001"/>
          </a:xfrm>
          <a:prstGeom prst="rect">
            <a:avLst/>
          </a:prstGeom>
        </p:spPr>
      </p:pic>
      <p:sp>
        <p:nvSpPr>
          <p:cNvPr id="16" name="Rectangle 15">
            <a:extLst>
              <a:ext uri="{FF2B5EF4-FFF2-40B4-BE49-F238E27FC236}">
                <a16:creationId xmlns:a16="http://schemas.microsoft.com/office/drawing/2014/main" id="{07FC2615-BF29-4382-88F9-65AA7238C4DB}"/>
              </a:ext>
            </a:extLst>
          </p:cNvPr>
          <p:cNvSpPr/>
          <p:nvPr/>
        </p:nvSpPr>
        <p:spPr>
          <a:xfrm>
            <a:off x="4883615" y="2920148"/>
            <a:ext cx="2815937" cy="1715238"/>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Ubiquitous Language</a:t>
            </a:r>
            <a:endParaRPr lang="fr-FR" dirty="0"/>
          </a:p>
        </p:txBody>
      </p:sp>
      <p:sp>
        <p:nvSpPr>
          <p:cNvPr id="17" name="Arrow: Left-Right 16">
            <a:extLst>
              <a:ext uri="{FF2B5EF4-FFF2-40B4-BE49-F238E27FC236}">
                <a16:creationId xmlns:a16="http://schemas.microsoft.com/office/drawing/2014/main" id="{D0611DE8-1A37-4789-95EC-5421FADB822D}"/>
              </a:ext>
            </a:extLst>
          </p:cNvPr>
          <p:cNvSpPr/>
          <p:nvPr/>
        </p:nvSpPr>
        <p:spPr>
          <a:xfrm rot="19660297">
            <a:off x="3356964" y="4888292"/>
            <a:ext cx="1658843" cy="369332"/>
          </a:xfrm>
          <a:prstGeom prst="leftRightArrow">
            <a:avLst>
              <a:gd name="adj1" fmla="val 55627"/>
              <a:gd name="adj2" fmla="val 50000"/>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8" name="Arrow: Left-Right 37">
            <a:extLst>
              <a:ext uri="{FF2B5EF4-FFF2-40B4-BE49-F238E27FC236}">
                <a16:creationId xmlns:a16="http://schemas.microsoft.com/office/drawing/2014/main" id="{E098CBF8-6C79-4FDD-8162-7CCF29D7A6B7}"/>
              </a:ext>
            </a:extLst>
          </p:cNvPr>
          <p:cNvSpPr/>
          <p:nvPr/>
        </p:nvSpPr>
        <p:spPr>
          <a:xfrm rot="2027689">
            <a:off x="7664853" y="4850521"/>
            <a:ext cx="1311606" cy="369332"/>
          </a:xfrm>
          <a:prstGeom prst="leftRightArrow">
            <a:avLst>
              <a:gd name="adj1" fmla="val 55627"/>
              <a:gd name="adj2" fmla="val 50000"/>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19" name="TextBox 18">
            <a:extLst>
              <a:ext uri="{FF2B5EF4-FFF2-40B4-BE49-F238E27FC236}">
                <a16:creationId xmlns:a16="http://schemas.microsoft.com/office/drawing/2014/main" id="{A70B484D-FB16-47B0-ACE9-ACDF174F9CCD}"/>
              </a:ext>
            </a:extLst>
          </p:cNvPr>
          <p:cNvSpPr txBox="1"/>
          <p:nvPr/>
        </p:nvSpPr>
        <p:spPr>
          <a:xfrm>
            <a:off x="4985999" y="4803251"/>
            <a:ext cx="3106882" cy="923330"/>
          </a:xfrm>
          <a:prstGeom prst="rect">
            <a:avLst/>
          </a:prstGeom>
          <a:noFill/>
        </p:spPr>
        <p:txBody>
          <a:bodyPr wrap="square" rtlCol="0">
            <a:spAutoFit/>
          </a:bodyPr>
          <a:lstStyle/>
          <a:p>
            <a:r>
              <a:rPr lang="en-GB" dirty="0"/>
              <a:t>Communication happens because of the ubiquitous</a:t>
            </a:r>
          </a:p>
          <a:p>
            <a:r>
              <a:rPr lang="en-GB" dirty="0"/>
              <a:t>language</a:t>
            </a:r>
          </a:p>
        </p:txBody>
      </p:sp>
      <p:sp>
        <p:nvSpPr>
          <p:cNvPr id="40" name="TextBox 39">
            <a:extLst>
              <a:ext uri="{FF2B5EF4-FFF2-40B4-BE49-F238E27FC236}">
                <a16:creationId xmlns:a16="http://schemas.microsoft.com/office/drawing/2014/main" id="{997E3D96-0968-4AB0-AEFD-DCE6F2784388}"/>
              </a:ext>
            </a:extLst>
          </p:cNvPr>
          <p:cNvSpPr txBox="1"/>
          <p:nvPr/>
        </p:nvSpPr>
        <p:spPr>
          <a:xfrm>
            <a:off x="4738142" y="2130667"/>
            <a:ext cx="3106882" cy="646331"/>
          </a:xfrm>
          <a:prstGeom prst="rect">
            <a:avLst/>
          </a:prstGeom>
          <a:noFill/>
        </p:spPr>
        <p:txBody>
          <a:bodyPr wrap="square" rtlCol="0">
            <a:spAutoFit/>
          </a:bodyPr>
          <a:lstStyle/>
          <a:p>
            <a:r>
              <a:rPr lang="en-US" dirty="0"/>
              <a:t>The two models are bound by the ubiquitous language</a:t>
            </a:r>
            <a:endParaRPr lang="en-GB" dirty="0"/>
          </a:p>
        </p:txBody>
      </p:sp>
      <p:sp>
        <p:nvSpPr>
          <p:cNvPr id="20" name="Rectangle 19">
            <a:extLst>
              <a:ext uri="{FF2B5EF4-FFF2-40B4-BE49-F238E27FC236}">
                <a16:creationId xmlns:a16="http://schemas.microsoft.com/office/drawing/2014/main" id="{37555EDD-2064-404F-A1B8-A5657B6755C9}"/>
              </a:ext>
            </a:extLst>
          </p:cNvPr>
          <p:cNvSpPr/>
          <p:nvPr/>
        </p:nvSpPr>
        <p:spPr>
          <a:xfrm>
            <a:off x="9334253" y="1762608"/>
            <a:ext cx="2869211" cy="646331"/>
          </a:xfrm>
          <a:prstGeom prst="rect">
            <a:avLst/>
          </a:prstGeom>
        </p:spPr>
        <p:txBody>
          <a:bodyPr wrap="square">
            <a:spAutoFit/>
          </a:bodyPr>
          <a:lstStyle/>
          <a:p>
            <a:r>
              <a:rPr lang="en-GB" dirty="0">
                <a:solidFill>
                  <a:schemeClr val="accent2"/>
                </a:solidFill>
              </a:rPr>
              <a:t>Keep code model clean of technical concerns</a:t>
            </a:r>
          </a:p>
        </p:txBody>
      </p:sp>
      <p:sp>
        <p:nvSpPr>
          <p:cNvPr id="42" name="Rectangle 41">
            <a:extLst>
              <a:ext uri="{FF2B5EF4-FFF2-40B4-BE49-F238E27FC236}">
                <a16:creationId xmlns:a16="http://schemas.microsoft.com/office/drawing/2014/main" id="{85217E2D-31FC-423D-AC3F-E797037CA7BD}"/>
              </a:ext>
            </a:extLst>
          </p:cNvPr>
          <p:cNvSpPr/>
          <p:nvPr/>
        </p:nvSpPr>
        <p:spPr>
          <a:xfrm>
            <a:off x="402002" y="1965177"/>
            <a:ext cx="3355437" cy="369332"/>
          </a:xfrm>
          <a:prstGeom prst="rect">
            <a:avLst/>
          </a:prstGeom>
        </p:spPr>
        <p:txBody>
          <a:bodyPr wrap="square">
            <a:spAutoFit/>
          </a:bodyPr>
          <a:lstStyle/>
          <a:p>
            <a:r>
              <a:rPr lang="en-GB" dirty="0">
                <a:solidFill>
                  <a:schemeClr val="accent2"/>
                </a:solidFill>
              </a:rPr>
              <a:t>Analysis model not to abstract</a:t>
            </a:r>
          </a:p>
        </p:txBody>
      </p:sp>
      <p:cxnSp>
        <p:nvCxnSpPr>
          <p:cNvPr id="23" name="Straight Arrow Connector 22">
            <a:extLst>
              <a:ext uri="{FF2B5EF4-FFF2-40B4-BE49-F238E27FC236}">
                <a16:creationId xmlns:a16="http://schemas.microsoft.com/office/drawing/2014/main" id="{AC91CA8A-61CD-4260-9E74-4929F48A9516}"/>
              </a:ext>
            </a:extLst>
          </p:cNvPr>
          <p:cNvCxnSpPr>
            <a:stCxn id="42" idx="2"/>
          </p:cNvCxnSpPr>
          <p:nvPr/>
        </p:nvCxnSpPr>
        <p:spPr>
          <a:xfrm>
            <a:off x="2079721" y="2334509"/>
            <a:ext cx="26373" cy="68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651D01-9C91-4BD7-AB78-0B0109CAFF89}"/>
              </a:ext>
            </a:extLst>
          </p:cNvPr>
          <p:cNvCxnSpPr/>
          <p:nvPr/>
        </p:nvCxnSpPr>
        <p:spPr>
          <a:xfrm flipH="1">
            <a:off x="9994605" y="2400667"/>
            <a:ext cx="352696" cy="569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15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C680963B5EE514C907247DF07E2EDF4" ma:contentTypeVersion="2" ma:contentTypeDescription="Crée un document." ma:contentTypeScope="" ma:versionID="869247d1ff207bc395e003e48d4c97dd">
  <xsd:schema xmlns:xsd="http://www.w3.org/2001/XMLSchema" xmlns:xs="http://www.w3.org/2001/XMLSchema" xmlns:p="http://schemas.microsoft.com/office/2006/metadata/properties" xmlns:ns2="872e6951-76af-4b4d-ab8c-cddeabde7d9e" targetNamespace="http://schemas.microsoft.com/office/2006/metadata/properties" ma:root="true" ma:fieldsID="c1217b435163fd904aef037539258651" ns2:_="">
    <xsd:import namespace="872e6951-76af-4b4d-ab8c-cddeabde7d9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2e6951-76af-4b4d-ab8c-cddeabde7d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C22D13-91B1-471C-8284-6513ABABDCD1}">
  <ds:schemaRef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872e6951-76af-4b4d-ab8c-cddeabde7d9e"/>
    <ds:schemaRef ds:uri="http://www.w3.org/XML/1998/namespace"/>
    <ds:schemaRef ds:uri="http://purl.org/dc/terms/"/>
  </ds:schemaRefs>
</ds:datastoreItem>
</file>

<file path=customXml/itemProps2.xml><?xml version="1.0" encoding="utf-8"?>
<ds:datastoreItem xmlns:ds="http://schemas.openxmlformats.org/officeDocument/2006/customXml" ds:itemID="{BDAF0AC2-23A0-4B1E-B743-EE3577628B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2e6951-76af-4b4d-ab8c-cddeabde7d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628588-3AFE-4A71-B2FF-27B703314F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11534</TotalTime>
  <Words>4480</Words>
  <Application>Microsoft Office PowerPoint</Application>
  <PresentationFormat>Widescreen</PresentationFormat>
  <Paragraphs>333</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Ostrich Sans Black</vt:lpstr>
      <vt:lpstr>Tw Cen MT</vt:lpstr>
      <vt:lpstr>Tw Cen MT Condensed Extra Bold</vt:lpstr>
      <vt:lpstr>Wingdings</vt:lpstr>
      <vt:lpstr>1_Thème Office</vt:lpstr>
      <vt:lpstr>Domain driven design</vt:lpstr>
      <vt:lpstr>Introduction</vt:lpstr>
      <vt:lpstr>Introduction to DDD</vt:lpstr>
      <vt:lpstr>INTRODUCTION TO ddd</vt:lpstr>
      <vt:lpstr>Principles and practices</vt:lpstr>
      <vt:lpstr>Model driven design</vt:lpstr>
      <vt:lpstr>PowerPoint Presentation</vt:lpstr>
      <vt:lpstr>PowerPoint Presentation</vt:lpstr>
      <vt:lpstr>PowerPoint Presentation</vt:lpstr>
      <vt:lpstr>DDD and model driven design</vt:lpstr>
      <vt:lpstr>Architecture  Isolating the domain</vt:lpstr>
      <vt:lpstr>Architecture – isolating the domain</vt:lpstr>
      <vt:lpstr>Architecture – classical Layered architecture</vt:lpstr>
      <vt:lpstr>Architecture – classical Layered architecture</vt:lpstr>
      <vt:lpstr> dependency inversion architecture</vt:lpstr>
      <vt:lpstr>Architecture </vt:lpstr>
      <vt:lpstr>strategical patterns</vt:lpstr>
      <vt:lpstr>Strategic distillation</vt:lpstr>
      <vt:lpstr>STRATEGICAL PATTERNS</vt:lpstr>
      <vt:lpstr>STRATEGICAL PATTERNS</vt:lpstr>
      <vt:lpstr>PowerPoint Presentation</vt:lpstr>
      <vt:lpstr>STRATEGICAL PATTERNS</vt:lpstr>
      <vt:lpstr>STRATEGICAL PATTERNS</vt:lpstr>
      <vt:lpstr>STRATEGICAL PATTERNS</vt:lpstr>
      <vt:lpstr>ddd PATTERNS – problem space</vt:lpstr>
      <vt:lpstr>ddd PATTERNS – solution space</vt:lpstr>
      <vt:lpstr>Tactical patterns</vt:lpstr>
      <vt:lpstr>PowerPoint Presentation</vt:lpstr>
      <vt:lpstr>Tactical patterns</vt:lpstr>
      <vt:lpstr>Tactical patterns</vt:lpstr>
      <vt:lpstr>Tactical patterns</vt:lpstr>
      <vt:lpstr>Tactical patterns</vt:lpstr>
      <vt:lpstr>Tactical patterns</vt:lpstr>
      <vt:lpstr>Tactical patterns</vt:lpstr>
      <vt:lpstr>Tactical patterns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Mensuelles hors Trimestrielles</dc:title>
  <dc:creator>SAGREDO Carlos</dc:creator>
  <cp:lastModifiedBy>Popescu Christian</cp:lastModifiedBy>
  <cp:revision>280</cp:revision>
  <cp:lastPrinted>2019-03-24T20:03:48Z</cp:lastPrinted>
  <dcterms:created xsi:type="dcterms:W3CDTF">2017-10-27T08:44:14Z</dcterms:created>
  <dcterms:modified xsi:type="dcterms:W3CDTF">2019-03-24T20:26:49Z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0x0101001C680963B5EE514C907247DF07E2EDF4</vt:lpwstr>
  </property>
</Properties>
</file>